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310" r:id="rId2"/>
    <p:sldId id="343" r:id="rId3"/>
    <p:sldId id="344" r:id="rId4"/>
    <p:sldId id="345" r:id="rId5"/>
    <p:sldId id="346" r:id="rId6"/>
    <p:sldId id="347" r:id="rId7"/>
    <p:sldId id="348" r:id="rId8"/>
    <p:sldId id="349" r:id="rId9"/>
    <p:sldId id="350" r:id="rId10"/>
    <p:sldId id="357" r:id="rId11"/>
    <p:sldId id="351" r:id="rId12"/>
    <p:sldId id="358" r:id="rId13"/>
    <p:sldId id="359" r:id="rId14"/>
    <p:sldId id="352" r:id="rId15"/>
    <p:sldId id="360" r:id="rId16"/>
    <p:sldId id="361" r:id="rId17"/>
    <p:sldId id="353" r:id="rId18"/>
    <p:sldId id="362" r:id="rId19"/>
    <p:sldId id="363" r:id="rId20"/>
    <p:sldId id="364" r:id="rId21"/>
    <p:sldId id="365" r:id="rId22"/>
    <p:sldId id="329" r:id="rId23"/>
    <p:sldId id="332" r:id="rId24"/>
    <p:sldId id="333" r:id="rId25"/>
    <p:sldId id="334" r:id="rId26"/>
    <p:sldId id="335" r:id="rId27"/>
    <p:sldId id="366" r:id="rId28"/>
    <p:sldId id="367" r:id="rId29"/>
    <p:sldId id="368" r:id="rId30"/>
    <p:sldId id="369" r:id="rId31"/>
    <p:sldId id="370" r:id="rId32"/>
    <p:sldId id="342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3399"/>
    <a:srgbClr val="CC0099"/>
    <a:srgbClr val="660066"/>
    <a:srgbClr val="1D1496"/>
    <a:srgbClr val="FE230C"/>
    <a:srgbClr val="692AA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357" autoAdjust="0"/>
  </p:normalViewPr>
  <p:slideViewPr>
    <p:cSldViewPr>
      <p:cViewPr varScale="1">
        <p:scale>
          <a:sx n="98" d="100"/>
          <a:sy n="98" d="100"/>
        </p:scale>
        <p:origin x="-2004" y="-102"/>
      </p:cViewPr>
      <p:guideLst>
        <p:guide orient="horz" pos="2160"/>
        <p:guide pos="2861"/>
      </p:guideLst>
    </p:cSldViewPr>
  </p:slideViewPr>
  <p:outlineViewPr>
    <p:cViewPr>
      <p:scale>
        <a:sx n="33" d="100"/>
        <a:sy n="33" d="100"/>
      </p:scale>
      <p:origin x="0" y="54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fld id="{BB97DC09-01FF-4EE7-BB38-AEB11AE1189F}" type="datetimeFigureOut">
              <a:rPr lang="zh-CN" altLang="en-US"/>
              <a:pPr>
                <a:defRPr/>
              </a:pPr>
              <a:t>2015/12/11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fld id="{6793F17C-83E9-4A37-BA57-9AEFB8B2A8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40142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93F17C-83E9-4A37-BA57-9AEFB8B2A84E}" type="slidenum">
              <a:rPr lang="zh-CN" altLang="en-US" smtClean="0"/>
              <a:pPr>
                <a:defRPr/>
              </a:pPr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6984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30"/>
              <a:ext cx="5742" cy="1182"/>
              <a:chOff x="0" y="4"/>
              <a:chExt cx="5760" cy="1676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6"/>
                <a:ext cx="5760" cy="167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6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l">
              <a:defRPr sz="4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3FA38-EAF5-41DE-A6DF-61D218D9235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62750" y="304800"/>
            <a:ext cx="2152650" cy="5943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305550" cy="5943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4F1980-15E3-4840-B590-BCD9894907D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610600" cy="5033978"/>
          </a:xfrm>
        </p:spPr>
        <p:txBody>
          <a:bodyPr/>
          <a:lstStyle>
            <a:lvl1pPr>
              <a:defRPr sz="3000" b="0">
                <a:solidFill>
                  <a:schemeClr val="bg2">
                    <a:lumMod val="10000"/>
                  </a:schemeClr>
                </a:solidFill>
              </a:defRPr>
            </a:lvl1pPr>
            <a:lvl2pPr>
              <a:defRPr lang="zh-CN" altLang="en-US" sz="2800" b="0" dirty="0" smtClean="0">
                <a:solidFill>
                  <a:srgbClr val="1D1496"/>
                </a:solidFill>
                <a:latin typeface="+mn-lt"/>
                <a:ea typeface="+mn-ea"/>
                <a:cs typeface="+mn-cs"/>
              </a:defRPr>
            </a:lvl2pPr>
            <a:lvl3pPr>
              <a:defRPr lang="zh-CN" altLang="en-US" sz="2600" dirty="0" smtClean="0">
                <a:solidFill>
                  <a:srgbClr val="692AA2"/>
                </a:solidFill>
                <a:latin typeface="Arial" pitchFamily="34" charset="0"/>
              </a:defRPr>
            </a:lvl3pPr>
            <a:lvl4pPr>
              <a:defRPr lang="zh-CN" altLang="en-US" sz="2600" dirty="0" smtClean="0">
                <a:solidFill>
                  <a:srgbClr val="0070C0"/>
                </a:solidFill>
                <a:latin typeface="Arial" pitchFamily="34" charset="0"/>
              </a:defRPr>
            </a:lvl4pPr>
            <a:lvl5pPr marL="2057400" indent="-228600">
              <a:buFont typeface="Wingdings" pitchFamily="2" charset="2"/>
              <a:buChar char="ü"/>
              <a:defRPr lang="zh-CN" altLang="en-US" sz="2400" dirty="0">
                <a:solidFill>
                  <a:srgbClr val="0000FF"/>
                </a:solidFill>
                <a:latin typeface="Arial" pitchFamily="34" charset="0"/>
              </a:defRPr>
            </a:lvl5pPr>
            <a:lvl6pPr marL="2514600" indent="-228600">
              <a:buFont typeface="Wingdings" pitchFamily="2" charset="2"/>
              <a:buChar char="Ø"/>
              <a:defRPr sz="2200">
                <a:solidFill>
                  <a:srgbClr val="CC3399"/>
                </a:solidFill>
              </a:defRPr>
            </a:lvl6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altLang="zh-CN" dirty="0" smtClean="0"/>
          </a:p>
          <a:p>
            <a:pPr lvl="5"/>
            <a:r>
              <a:rPr lang="zh-CN" altLang="en-US" dirty="0" smtClean="0"/>
              <a:t>第六级</a:t>
            </a:r>
            <a:endParaRPr lang="zh-CN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B812B-10B1-45E6-A10B-6A99ADB0F696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CC1129-5E16-46AF-8549-EC06688D241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214422"/>
            <a:ext cx="4229100" cy="50339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86300" y="1214422"/>
            <a:ext cx="4229100" cy="50339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E55F7B-62D6-47EA-917E-53981B490FD7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E1C42-434A-4D53-8C30-E831A51EB3C0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E5DA7-6946-419E-AFF6-EEB56726F1D1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15A70-2DF7-4B88-A51B-305475185F9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5C92F-3F73-4396-A3EB-052E8CE92614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CB6B1E-A09B-4B0F-A7BD-A4F4CE0816FF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85875"/>
            <a:ext cx="8610600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E7039E73-18DB-4BFA-B83A-52AE4055149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2875" y="285750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48400" y="0"/>
            <a:ext cx="266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rgbClr val="1D1496"/>
          </a:solidFill>
          <a:latin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rgbClr val="692AA2"/>
          </a:solidFill>
          <a:latin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ü"/>
        <a:defRPr sz="2400">
          <a:solidFill>
            <a:srgbClr val="0000FF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hyperlink" Target="../../&#26680;&#21491;&#31227;.ppt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zh-CN" altLang="en-US" sz="6000" dirty="0" smtClean="0"/>
              <a:t>第五章</a:t>
            </a:r>
            <a:r>
              <a:rPr lang="en-US" altLang="zh-CN" sz="6000" dirty="0" smtClean="0"/>
              <a:t/>
            </a:r>
            <a:br>
              <a:rPr lang="en-US" altLang="zh-CN" sz="6000" dirty="0" smtClean="0"/>
            </a:br>
            <a:r>
              <a:rPr lang="zh-CN" altLang="en-US" sz="6000" dirty="0" smtClean="0"/>
              <a:t>实验室</a:t>
            </a:r>
            <a:r>
              <a:rPr lang="zh-CN" altLang="en-US" sz="6000" dirty="0" smtClean="0"/>
              <a:t>检查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一、血液一般检查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defRPr/>
            </a:pPr>
            <a:r>
              <a:rPr lang="zh-CN" altLang="en-US" dirty="0"/>
              <a:t>参考</a:t>
            </a:r>
            <a:r>
              <a:rPr lang="zh-CN" altLang="en-US" dirty="0" smtClean="0"/>
              <a:t>范围</a:t>
            </a:r>
            <a:endParaRPr lang="zh-CN" altLang="en-US" dirty="0"/>
          </a:p>
          <a:p>
            <a:pPr lvl="2" eaLnBrk="1" hangingPunct="1">
              <a:defRPr/>
            </a:pPr>
            <a:r>
              <a:rPr lang="zh-CN" altLang="en-US" sz="2400" dirty="0"/>
              <a:t>成 </a:t>
            </a:r>
            <a:r>
              <a:rPr lang="zh-CN" altLang="en-US" sz="2400" dirty="0" smtClean="0"/>
              <a:t>  </a:t>
            </a:r>
            <a:r>
              <a:rPr lang="zh-CN" altLang="en-US" sz="2400" dirty="0"/>
              <a:t>人：</a:t>
            </a:r>
            <a:r>
              <a:rPr lang="en-US" altLang="zh-CN" sz="2400" dirty="0"/>
              <a:t>0.005~0.015</a:t>
            </a:r>
            <a:r>
              <a:rPr lang="zh-CN" altLang="en-US" sz="2400" dirty="0"/>
              <a:t>（</a:t>
            </a:r>
            <a:r>
              <a:rPr lang="en-US" altLang="zh-CN" sz="2400" dirty="0"/>
              <a:t>0.5</a:t>
            </a:r>
            <a:r>
              <a:rPr lang="en-US" altLang="zh-CN" sz="2400" dirty="0"/>
              <a:t>%~1.5</a:t>
            </a:r>
            <a:r>
              <a:rPr lang="en-US" altLang="zh-CN" sz="2400" dirty="0"/>
              <a:t>%</a:t>
            </a:r>
            <a:r>
              <a:rPr lang="zh-CN" altLang="en-US" sz="2400" dirty="0"/>
              <a:t>）</a:t>
            </a:r>
          </a:p>
          <a:p>
            <a:pPr lvl="2" eaLnBrk="1" hangingPunct="1">
              <a:defRPr/>
            </a:pPr>
            <a:r>
              <a:rPr lang="zh-CN" altLang="en-US" sz="2400" dirty="0"/>
              <a:t>新生儿：</a:t>
            </a:r>
            <a:r>
              <a:rPr lang="en-US" altLang="zh-CN" sz="2400" dirty="0"/>
              <a:t>0.03~0.06</a:t>
            </a:r>
            <a:r>
              <a:rPr lang="zh-CN" altLang="en-US" sz="2400" dirty="0"/>
              <a:t>（</a:t>
            </a:r>
            <a:r>
              <a:rPr lang="en-US" altLang="zh-CN" sz="2400" dirty="0"/>
              <a:t>3</a:t>
            </a:r>
            <a:r>
              <a:rPr lang="en-US" altLang="zh-CN" sz="2400" dirty="0"/>
              <a:t>%~6</a:t>
            </a:r>
            <a:r>
              <a:rPr lang="en-US" altLang="zh-CN" sz="2400" dirty="0"/>
              <a:t>%</a:t>
            </a:r>
            <a:r>
              <a:rPr lang="zh-CN" altLang="en-US" sz="2400" dirty="0"/>
              <a:t>）</a:t>
            </a:r>
          </a:p>
          <a:p>
            <a:pPr lvl="2" eaLnBrk="1" hangingPunct="1">
              <a:defRPr/>
            </a:pPr>
            <a:r>
              <a:rPr lang="zh-CN" altLang="en-US" sz="2400" dirty="0"/>
              <a:t>绝对值：</a:t>
            </a:r>
            <a:r>
              <a:rPr lang="en-US" altLang="zh-CN" sz="2400" dirty="0"/>
              <a:t>(</a:t>
            </a:r>
            <a:r>
              <a:rPr lang="en-US" altLang="zh-CN" sz="2400" dirty="0"/>
              <a:t>24~84</a:t>
            </a:r>
            <a:r>
              <a:rPr lang="en-US" altLang="zh-CN" sz="2400" dirty="0"/>
              <a:t>)×10</a:t>
            </a:r>
            <a:r>
              <a:rPr lang="en-US" altLang="zh-CN" sz="2400" baseline="30000" dirty="0"/>
              <a:t>9</a:t>
            </a:r>
            <a:r>
              <a:rPr lang="en-US" altLang="zh-CN" sz="2400" dirty="0"/>
              <a:t>/L </a:t>
            </a:r>
            <a:endParaRPr lang="en-US" altLang="zh-CN" sz="2400" dirty="0" smtClean="0"/>
          </a:p>
          <a:p>
            <a:pPr lvl="1" eaLnBrk="1" hangingPunct="1"/>
            <a:r>
              <a:rPr lang="zh-CN" altLang="en-US" dirty="0"/>
              <a:t>临床意义</a:t>
            </a:r>
            <a:endParaRPr lang="en-US" altLang="zh-CN" dirty="0"/>
          </a:p>
          <a:p>
            <a:pPr lvl="2" eaLnBrk="1" hangingPunct="1"/>
            <a:r>
              <a:rPr lang="zh-CN" altLang="en-US" dirty="0"/>
              <a:t>网织红细胞增多</a:t>
            </a:r>
          </a:p>
          <a:p>
            <a:pPr lvl="3" eaLnBrk="1" hangingPunct="1"/>
            <a:r>
              <a:rPr lang="zh-CN" altLang="en-US" dirty="0"/>
              <a:t>提示骨髓红细胞系增生旺盛　</a:t>
            </a:r>
          </a:p>
          <a:p>
            <a:pPr lvl="4" eaLnBrk="1" hangingPunct="1"/>
            <a:r>
              <a:rPr lang="zh-CN" altLang="en-US" dirty="0"/>
              <a:t>溶血性贫血等</a:t>
            </a:r>
          </a:p>
          <a:p>
            <a:pPr lvl="2" eaLnBrk="1" hangingPunct="1"/>
            <a:r>
              <a:rPr lang="zh-CN" altLang="en-US" dirty="0"/>
              <a:t>网织红细胞减少</a:t>
            </a:r>
            <a:endParaRPr lang="en-US" altLang="zh-CN" dirty="0"/>
          </a:p>
          <a:p>
            <a:pPr lvl="3" eaLnBrk="1" hangingPunct="1"/>
            <a:r>
              <a:rPr lang="zh-CN" altLang="en-US" dirty="0"/>
              <a:t>提示骨髓造血功能</a:t>
            </a:r>
            <a:r>
              <a:rPr lang="zh-CN" altLang="en-US" dirty="0" smtClean="0"/>
              <a:t>低下</a:t>
            </a:r>
            <a:endParaRPr lang="en-US" altLang="zh-CN" dirty="0" smtClean="0"/>
          </a:p>
          <a:p>
            <a:pPr lvl="4" eaLnBrk="1" hangingPunct="1"/>
            <a:r>
              <a:rPr lang="zh-CN" altLang="en-US" dirty="0" smtClean="0"/>
              <a:t>再生障碍性贫血</a:t>
            </a:r>
            <a:endParaRPr lang="zh-CN" altLang="en-US" dirty="0"/>
          </a:p>
          <a:p>
            <a:pPr lvl="2" eaLnBrk="1" hangingPunct="1">
              <a:defRPr/>
            </a:pPr>
            <a:endParaRPr lang="en-US" altLang="zh-CN" sz="2400" dirty="0" smtClean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4" descr="00704001"/>
          <p:cNvPicPr>
            <a:picLocks noChangeAspect="1" noChangeArrowheads="1"/>
          </p:cNvPicPr>
          <p:nvPr/>
        </p:nvPicPr>
        <p:blipFill rotWithShape="1">
          <a:blip r:embed="rId2" cstate="print"/>
          <a:srcRect t="24797"/>
          <a:stretch/>
        </p:blipFill>
        <p:spPr bwMode="auto">
          <a:xfrm>
            <a:off x="7092280" y="1700808"/>
            <a:ext cx="1957081" cy="2301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620464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一、血液一般检查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红细胞沉降</a:t>
            </a:r>
            <a:r>
              <a:rPr lang="zh-CN" altLang="zh-CN" dirty="0" smtClean="0"/>
              <a:t>率</a:t>
            </a:r>
            <a:r>
              <a:rPr lang="en-US" altLang="zh-CN" dirty="0"/>
              <a:t>(erythrocyte sedimentation </a:t>
            </a:r>
            <a:r>
              <a:rPr lang="en-US" altLang="zh-CN" dirty="0" err="1"/>
              <a:t>rate,ESR</a:t>
            </a:r>
            <a:r>
              <a:rPr lang="en-US" altLang="zh-CN" dirty="0"/>
              <a:t>)</a:t>
            </a:r>
            <a:r>
              <a:rPr lang="zh-CN" altLang="zh-CN" dirty="0" smtClean="0"/>
              <a:t>测定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红细胞沉降率</a:t>
            </a:r>
            <a:r>
              <a:rPr lang="zh-CN" altLang="zh-CN" dirty="0" smtClean="0"/>
              <a:t>增</a:t>
            </a:r>
            <a:r>
              <a:rPr lang="zh-CN" altLang="zh-CN" dirty="0"/>
              <a:t>快的主要</a:t>
            </a:r>
            <a:r>
              <a:rPr lang="zh-CN" altLang="zh-CN" dirty="0" smtClean="0"/>
              <a:t>因素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血浆</a:t>
            </a:r>
            <a:r>
              <a:rPr lang="zh-CN" altLang="zh-CN" dirty="0"/>
              <a:t>蛋白质，如血浆纤维蛋白原、球蛋白增多或清蛋白减少</a:t>
            </a:r>
            <a:r>
              <a:rPr lang="zh-CN" altLang="zh-CN" dirty="0" smtClean="0"/>
              <a:t>；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红细胞</a:t>
            </a:r>
            <a:r>
              <a:rPr lang="zh-CN" altLang="zh-CN" dirty="0"/>
              <a:t>数量和形状，如红细胞减少、红细胞直径增大</a:t>
            </a:r>
            <a:r>
              <a:rPr lang="zh-CN" altLang="zh-CN" dirty="0" smtClean="0"/>
              <a:t>；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胆固醇</a:t>
            </a:r>
            <a:r>
              <a:rPr lang="zh-CN" altLang="zh-CN" dirty="0" smtClean="0"/>
              <a:t>、</a:t>
            </a:r>
            <a:r>
              <a:rPr lang="zh-CN" altLang="en-US" dirty="0" smtClean="0"/>
              <a:t>三酰甘油</a:t>
            </a:r>
            <a:r>
              <a:rPr lang="zh-CN" altLang="zh-CN" dirty="0" smtClean="0"/>
              <a:t>增多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1094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一、血液一般检查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CN" altLang="en-US" dirty="0" smtClean="0"/>
              <a:t>参考范围</a:t>
            </a:r>
            <a:r>
              <a:rPr lang="en-US" altLang="zh-CN" dirty="0" smtClean="0"/>
              <a:t>  </a:t>
            </a:r>
            <a:endParaRPr lang="en-US" altLang="zh-CN" dirty="0"/>
          </a:p>
          <a:p>
            <a:pPr lvl="1" eaLnBrk="1" hangingPunct="1">
              <a:defRPr/>
            </a:pPr>
            <a:r>
              <a:rPr lang="zh-CN" altLang="en-US" dirty="0"/>
              <a:t>成年男性</a:t>
            </a:r>
            <a:r>
              <a:rPr lang="en-US" altLang="zh-CN" dirty="0"/>
              <a:t>0~15mm/1h</a:t>
            </a:r>
            <a:r>
              <a:rPr lang="zh-CN" altLang="en-US" dirty="0"/>
              <a:t>末</a:t>
            </a:r>
          </a:p>
          <a:p>
            <a:pPr lvl="1" eaLnBrk="1" hangingPunct="1">
              <a:defRPr/>
            </a:pPr>
            <a:r>
              <a:rPr lang="zh-CN" altLang="en-US" dirty="0"/>
              <a:t>成年女性</a:t>
            </a:r>
            <a:r>
              <a:rPr lang="en-US" altLang="zh-CN" dirty="0"/>
              <a:t>0~20mm/1h</a:t>
            </a:r>
            <a:r>
              <a:rPr lang="zh-CN" altLang="en-US" dirty="0"/>
              <a:t>末</a:t>
            </a:r>
          </a:p>
          <a:p>
            <a:r>
              <a:rPr lang="zh-CN" altLang="zh-CN" dirty="0"/>
              <a:t>临床意义</a:t>
            </a:r>
            <a:endParaRPr lang="zh-CN" altLang="en-US" dirty="0"/>
          </a:p>
          <a:p>
            <a:pPr lvl="1"/>
            <a:r>
              <a:rPr lang="zh-CN" altLang="en-US" dirty="0" smtClean="0"/>
              <a:t>红细胞沉降率</a:t>
            </a:r>
            <a:r>
              <a:rPr lang="zh-CN" altLang="zh-CN" dirty="0" smtClean="0"/>
              <a:t>增</a:t>
            </a:r>
            <a:r>
              <a:rPr lang="zh-CN" altLang="zh-CN" dirty="0"/>
              <a:t>快</a:t>
            </a:r>
            <a:endParaRPr lang="en-US" altLang="zh-CN" dirty="0"/>
          </a:p>
          <a:p>
            <a:pPr lvl="2"/>
            <a:r>
              <a:rPr lang="zh-CN" altLang="zh-CN" dirty="0"/>
              <a:t>生理性</a:t>
            </a:r>
            <a:endParaRPr lang="en-US" altLang="zh-CN" dirty="0"/>
          </a:p>
          <a:p>
            <a:pPr lvl="3"/>
            <a:r>
              <a:rPr lang="zh-CN" altLang="zh-CN" dirty="0"/>
              <a:t>＜</a:t>
            </a:r>
            <a:r>
              <a:rPr lang="en-US" altLang="zh-CN" dirty="0"/>
              <a:t>12</a:t>
            </a:r>
            <a:r>
              <a:rPr lang="zh-CN" altLang="zh-CN" dirty="0"/>
              <a:t>岁儿童、＞</a:t>
            </a:r>
            <a:r>
              <a:rPr lang="en-US" altLang="zh-CN" dirty="0"/>
              <a:t>60</a:t>
            </a:r>
            <a:r>
              <a:rPr lang="zh-CN" altLang="zh-CN" dirty="0"/>
              <a:t>岁</a:t>
            </a:r>
            <a:r>
              <a:rPr lang="zh-CN" altLang="zh-CN" dirty="0" smtClean="0"/>
              <a:t>老人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妇女</a:t>
            </a:r>
            <a:r>
              <a:rPr lang="zh-CN" altLang="zh-CN" dirty="0"/>
              <a:t>月经期、妊娠＞</a:t>
            </a:r>
            <a:r>
              <a:rPr lang="en-US" altLang="zh-CN" dirty="0"/>
              <a:t>3</a:t>
            </a:r>
            <a:r>
              <a:rPr lang="zh-CN" altLang="zh-CN" dirty="0"/>
              <a:t>个</a:t>
            </a:r>
            <a:r>
              <a:rPr lang="zh-CN" altLang="zh-CN" dirty="0" smtClean="0"/>
              <a:t>月</a:t>
            </a: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5330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一、血液一般检查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zh-CN" altLang="zh-CN" dirty="0" smtClean="0"/>
              <a:t>病理</a:t>
            </a:r>
            <a:r>
              <a:rPr lang="zh-CN" altLang="zh-CN" dirty="0"/>
              <a:t>性</a:t>
            </a:r>
            <a:endParaRPr lang="en-US" altLang="zh-CN" dirty="0"/>
          </a:p>
          <a:p>
            <a:pPr lvl="3"/>
            <a:r>
              <a:rPr lang="zh-CN" altLang="zh-CN" dirty="0"/>
              <a:t>炎症性疾病</a:t>
            </a:r>
            <a:endParaRPr lang="en-US" altLang="zh-CN" dirty="0"/>
          </a:p>
          <a:p>
            <a:pPr lvl="3"/>
            <a:r>
              <a:rPr lang="zh-CN" altLang="zh-CN" dirty="0"/>
              <a:t>组织损伤或坏死</a:t>
            </a:r>
            <a:endParaRPr lang="en-US" altLang="zh-CN" dirty="0"/>
          </a:p>
          <a:p>
            <a:pPr lvl="3"/>
            <a:r>
              <a:rPr lang="zh-CN" altLang="zh-CN" dirty="0"/>
              <a:t>恶性肿瘤</a:t>
            </a:r>
            <a:endParaRPr lang="en-US" altLang="zh-CN" dirty="0"/>
          </a:p>
          <a:p>
            <a:pPr lvl="3"/>
            <a:r>
              <a:rPr lang="zh-CN" altLang="zh-CN" dirty="0"/>
              <a:t>高球蛋白血症</a:t>
            </a:r>
            <a:endParaRPr lang="en-US" altLang="zh-CN" dirty="0"/>
          </a:p>
          <a:p>
            <a:pPr lvl="3"/>
            <a:r>
              <a:rPr lang="zh-CN" altLang="zh-CN" dirty="0"/>
              <a:t>贫血</a:t>
            </a:r>
            <a:r>
              <a:rPr lang="zh-CN" altLang="zh-CN" dirty="0" smtClean="0"/>
              <a:t>患者</a:t>
            </a:r>
            <a:endParaRPr lang="zh-CN" altLang="zh-CN" dirty="0"/>
          </a:p>
          <a:p>
            <a:pPr lvl="1"/>
            <a:r>
              <a:rPr lang="zh-CN" altLang="en-US" dirty="0" smtClean="0"/>
              <a:t>红细胞沉降率</a:t>
            </a:r>
            <a:r>
              <a:rPr lang="zh-CN" altLang="zh-CN" dirty="0" smtClean="0"/>
              <a:t>减慢</a:t>
            </a:r>
            <a:endParaRPr lang="en-US" altLang="zh-CN" dirty="0"/>
          </a:p>
          <a:p>
            <a:pPr lvl="2"/>
            <a:r>
              <a:rPr lang="zh-CN" altLang="zh-CN" dirty="0"/>
              <a:t>一般无临床</a:t>
            </a:r>
            <a:r>
              <a:rPr lang="zh-CN" altLang="zh-CN" dirty="0" smtClean="0"/>
              <a:t>意义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7783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一、血液一般检查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白细胞计数与</a:t>
            </a:r>
            <a:r>
              <a:rPr lang="zh-CN" altLang="zh-CN" dirty="0" smtClean="0"/>
              <a:t>分类</a:t>
            </a:r>
            <a:endParaRPr lang="en-US" altLang="zh-CN" dirty="0" smtClean="0"/>
          </a:p>
          <a:p>
            <a:pPr lvl="1"/>
            <a:r>
              <a:rPr lang="zh-CN" altLang="en-US" dirty="0"/>
              <a:t>参考范围</a:t>
            </a:r>
            <a:endParaRPr lang="en-US" altLang="zh-CN" dirty="0" smtClean="0"/>
          </a:p>
          <a:p>
            <a:pPr lvl="2" eaLnBrk="1" hangingPunct="1">
              <a:defRPr/>
            </a:pPr>
            <a:r>
              <a:rPr lang="zh-CN" altLang="zh-CN" dirty="0"/>
              <a:t>白细胞</a:t>
            </a:r>
            <a:r>
              <a:rPr lang="zh-CN" altLang="zh-CN" dirty="0" smtClean="0"/>
              <a:t>计数</a:t>
            </a:r>
            <a:r>
              <a:rPr kumimoji="1" lang="zh-CN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endParaRPr kumimoji="1" lang="zh-CN" alt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3"/>
            <a:r>
              <a:rPr lang="zh-CN" altLang="zh-CN" dirty="0"/>
              <a:t>成</a:t>
            </a:r>
            <a:r>
              <a:rPr lang="en-US" altLang="zh-CN" dirty="0"/>
              <a:t>     </a:t>
            </a:r>
            <a:r>
              <a:rPr lang="zh-CN" altLang="zh-CN" dirty="0"/>
              <a:t>人</a:t>
            </a:r>
            <a:r>
              <a:rPr lang="en-US" altLang="zh-CN" dirty="0"/>
              <a:t>		</a:t>
            </a:r>
            <a:r>
              <a:rPr lang="zh-CN" altLang="zh-CN" dirty="0" smtClean="0"/>
              <a:t>（</a:t>
            </a:r>
            <a:r>
              <a:rPr lang="en-US" altLang="zh-CN" dirty="0"/>
              <a:t>3.5</a:t>
            </a:r>
            <a:r>
              <a:rPr lang="zh-CN" altLang="zh-CN" dirty="0"/>
              <a:t>～</a:t>
            </a:r>
            <a:r>
              <a:rPr lang="en-US" altLang="zh-CN" dirty="0"/>
              <a:t>9.5</a:t>
            </a:r>
            <a:r>
              <a:rPr lang="zh-CN" altLang="zh-CN" dirty="0"/>
              <a:t>）×</a:t>
            </a:r>
            <a:r>
              <a:rPr lang="en-US" altLang="zh-CN" dirty="0"/>
              <a:t>10</a:t>
            </a:r>
            <a:r>
              <a:rPr lang="en-US" altLang="zh-CN" baseline="30000" dirty="0"/>
              <a:t>9</a:t>
            </a:r>
            <a:r>
              <a:rPr lang="en-US" altLang="zh-CN" dirty="0"/>
              <a:t>/L</a:t>
            </a:r>
            <a:endParaRPr lang="zh-CN" altLang="zh-CN" sz="2000" dirty="0"/>
          </a:p>
          <a:p>
            <a:pPr lvl="3"/>
            <a:r>
              <a:rPr lang="zh-CN" altLang="zh-CN" dirty="0"/>
              <a:t>新生</a:t>
            </a:r>
            <a:r>
              <a:rPr lang="en-US" altLang="zh-CN" dirty="0"/>
              <a:t>   </a:t>
            </a:r>
            <a:r>
              <a:rPr lang="zh-CN" altLang="zh-CN" dirty="0"/>
              <a:t>儿</a:t>
            </a:r>
            <a:r>
              <a:rPr lang="en-US" altLang="zh-CN" dirty="0"/>
              <a:t>	</a:t>
            </a:r>
            <a:r>
              <a:rPr lang="zh-CN" altLang="zh-CN" dirty="0" smtClean="0"/>
              <a:t>（</a:t>
            </a:r>
            <a:r>
              <a:rPr lang="en-US" altLang="zh-CN" dirty="0" smtClean="0"/>
              <a:t> 15</a:t>
            </a:r>
            <a:r>
              <a:rPr lang="zh-CN" altLang="zh-CN" dirty="0" smtClean="0"/>
              <a:t>～</a:t>
            </a:r>
            <a:r>
              <a:rPr lang="en-US" altLang="zh-CN" dirty="0" smtClean="0"/>
              <a:t> 20</a:t>
            </a:r>
            <a:r>
              <a:rPr lang="zh-CN" altLang="zh-CN" dirty="0"/>
              <a:t>）×</a:t>
            </a:r>
            <a:r>
              <a:rPr lang="en-US" altLang="zh-CN" dirty="0"/>
              <a:t>10</a:t>
            </a:r>
            <a:r>
              <a:rPr lang="en-US" altLang="zh-CN" baseline="30000" dirty="0"/>
              <a:t>9</a:t>
            </a:r>
            <a:r>
              <a:rPr lang="en-US" altLang="zh-CN" dirty="0"/>
              <a:t>/L</a:t>
            </a:r>
            <a:endParaRPr lang="zh-CN" altLang="zh-CN" sz="2000" dirty="0"/>
          </a:p>
          <a:p>
            <a:pPr lvl="3"/>
            <a:r>
              <a:rPr lang="en-US" altLang="zh-CN" dirty="0"/>
              <a:t>6</a:t>
            </a:r>
            <a:r>
              <a:rPr lang="zh-CN" altLang="zh-CN" dirty="0"/>
              <a:t>个月～</a:t>
            </a:r>
            <a:r>
              <a:rPr lang="en-US" altLang="zh-CN" dirty="0"/>
              <a:t>2</a:t>
            </a:r>
            <a:r>
              <a:rPr lang="zh-CN" altLang="zh-CN" dirty="0"/>
              <a:t>岁</a:t>
            </a:r>
            <a:r>
              <a:rPr lang="en-US" altLang="zh-CN" dirty="0"/>
              <a:t>	</a:t>
            </a:r>
            <a:r>
              <a:rPr lang="zh-CN" altLang="zh-CN" dirty="0" smtClean="0"/>
              <a:t>（</a:t>
            </a:r>
            <a:r>
              <a:rPr lang="en-US" altLang="zh-CN" dirty="0" smtClean="0"/>
              <a:t> 11</a:t>
            </a:r>
            <a:r>
              <a:rPr lang="zh-CN" altLang="zh-CN" dirty="0" smtClean="0"/>
              <a:t>～</a:t>
            </a:r>
            <a:r>
              <a:rPr lang="en-US" altLang="zh-CN" dirty="0" smtClean="0"/>
              <a:t> 12</a:t>
            </a:r>
            <a:r>
              <a:rPr lang="zh-CN" altLang="zh-CN" dirty="0"/>
              <a:t>）×</a:t>
            </a:r>
            <a:r>
              <a:rPr lang="en-US" altLang="zh-CN" dirty="0"/>
              <a:t>10</a:t>
            </a:r>
            <a:r>
              <a:rPr lang="en-US" altLang="zh-CN" baseline="30000" dirty="0"/>
              <a:t>9</a:t>
            </a:r>
            <a:r>
              <a:rPr lang="en-US" altLang="zh-CN" dirty="0"/>
              <a:t>/L</a:t>
            </a:r>
            <a:endParaRPr lang="zh-CN" altLang="zh-CN" sz="2000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4" descr="114">
            <a:hlinkClick r:id="rId2" action="ppaction://hlinksldjump" tooltip="返回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39182" y="4509119"/>
            <a:ext cx="2371451" cy="1778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583394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一、血液一般检查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zh-CN" altLang="en-US" dirty="0" smtClean="0"/>
              <a:t>白细胞分类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6691629"/>
              </p:ext>
            </p:extLst>
          </p:nvPr>
        </p:nvGraphicFramePr>
        <p:xfrm>
          <a:off x="395537" y="1844824"/>
          <a:ext cx="8352928" cy="4034408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2281558"/>
                <a:gridCol w="3541571"/>
                <a:gridCol w="2529799"/>
              </a:tblGrid>
              <a:tr h="681608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zh-CN" sz="2200" kern="100" dirty="0">
                          <a:effectLst/>
                        </a:rPr>
                        <a:t>分类</a:t>
                      </a:r>
                      <a:endParaRPr lang="zh-CN" sz="2200" kern="100" dirty="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zh-CN" sz="2200" kern="100" dirty="0">
                          <a:effectLst/>
                        </a:rPr>
                        <a:t>绝对值</a:t>
                      </a:r>
                      <a:endParaRPr lang="zh-CN" sz="2200" kern="100" dirty="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2200" kern="100" dirty="0">
                          <a:effectLst/>
                        </a:rPr>
                        <a:t>%</a:t>
                      </a:r>
                      <a:endParaRPr lang="zh-CN" sz="2200" kern="100" dirty="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zh-CN" sz="2200" kern="100" dirty="0" smtClean="0">
                          <a:effectLst/>
                        </a:rPr>
                        <a:t>中性粒细胞</a:t>
                      </a:r>
                      <a:endParaRPr lang="zh-CN" sz="2200" kern="100" dirty="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zh-CN" sz="2200" kern="100" dirty="0">
                          <a:effectLst/>
                        </a:rPr>
                        <a:t>（</a:t>
                      </a:r>
                      <a:r>
                        <a:rPr lang="en-US" sz="2200" kern="100" dirty="0">
                          <a:effectLst/>
                        </a:rPr>
                        <a:t>1.8</a:t>
                      </a:r>
                      <a:r>
                        <a:rPr lang="zh-CN" sz="2200" kern="100" dirty="0">
                          <a:effectLst/>
                        </a:rPr>
                        <a:t>～</a:t>
                      </a:r>
                      <a:r>
                        <a:rPr lang="en-US" sz="2200" kern="100" dirty="0">
                          <a:effectLst/>
                        </a:rPr>
                        <a:t>6.3</a:t>
                      </a:r>
                      <a:r>
                        <a:rPr lang="zh-CN" sz="2200" kern="100" dirty="0">
                          <a:effectLst/>
                        </a:rPr>
                        <a:t>）×</a:t>
                      </a:r>
                      <a:r>
                        <a:rPr lang="en-US" sz="2200" kern="100" dirty="0" smtClean="0">
                          <a:effectLst/>
                        </a:rPr>
                        <a:t>10</a:t>
                      </a:r>
                      <a:r>
                        <a:rPr lang="en-US" sz="2200" kern="100" baseline="30000" dirty="0" smtClean="0">
                          <a:effectLst/>
                        </a:rPr>
                        <a:t>9</a:t>
                      </a:r>
                      <a:r>
                        <a:rPr lang="en-US" sz="2200" kern="100" dirty="0" smtClean="0">
                          <a:effectLst/>
                        </a:rPr>
                        <a:t>/L</a:t>
                      </a:r>
                      <a:endParaRPr lang="zh-CN" sz="2200" kern="100" dirty="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2200" kern="100" dirty="0">
                          <a:effectLst/>
                        </a:rPr>
                        <a:t>40%</a:t>
                      </a:r>
                      <a:r>
                        <a:rPr lang="zh-CN" sz="2200" kern="100" dirty="0">
                          <a:effectLst/>
                        </a:rPr>
                        <a:t>～</a:t>
                      </a:r>
                      <a:r>
                        <a:rPr lang="en-US" sz="2200" kern="100" dirty="0">
                          <a:effectLst/>
                        </a:rPr>
                        <a:t>75%</a:t>
                      </a:r>
                      <a:endParaRPr lang="zh-CN" sz="2200" kern="100" dirty="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zh-CN" sz="2200" kern="100" dirty="0">
                          <a:effectLst/>
                        </a:rPr>
                        <a:t>嗜酸性粒细胞</a:t>
                      </a:r>
                      <a:endParaRPr lang="zh-CN" sz="2200" kern="100" dirty="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zh-CN" sz="2200" kern="100" dirty="0">
                          <a:effectLst/>
                        </a:rPr>
                        <a:t>（</a:t>
                      </a:r>
                      <a:r>
                        <a:rPr lang="en-US" sz="2200" kern="100" dirty="0">
                          <a:effectLst/>
                        </a:rPr>
                        <a:t>0.02</a:t>
                      </a:r>
                      <a:r>
                        <a:rPr lang="zh-CN" sz="2200" kern="100" dirty="0">
                          <a:effectLst/>
                        </a:rPr>
                        <a:t>～</a:t>
                      </a:r>
                      <a:r>
                        <a:rPr lang="en-US" sz="2200" kern="100" dirty="0">
                          <a:effectLst/>
                        </a:rPr>
                        <a:t>0.52</a:t>
                      </a:r>
                      <a:r>
                        <a:rPr lang="zh-CN" sz="2200" kern="100" dirty="0">
                          <a:effectLst/>
                        </a:rPr>
                        <a:t>）×</a:t>
                      </a:r>
                      <a:r>
                        <a:rPr lang="en-US" sz="2200" kern="100" dirty="0">
                          <a:effectLst/>
                        </a:rPr>
                        <a:t>10</a:t>
                      </a:r>
                      <a:r>
                        <a:rPr lang="en-US" sz="2200" kern="100" baseline="30000" dirty="0">
                          <a:effectLst/>
                        </a:rPr>
                        <a:t>9</a:t>
                      </a:r>
                      <a:r>
                        <a:rPr lang="en-US" sz="2200" kern="100" dirty="0">
                          <a:effectLst/>
                        </a:rPr>
                        <a:t>/L</a:t>
                      </a:r>
                      <a:endParaRPr lang="zh-CN" sz="2200" kern="100" dirty="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2200" kern="100" dirty="0">
                          <a:effectLst/>
                        </a:rPr>
                        <a:t>0.4%</a:t>
                      </a:r>
                      <a:r>
                        <a:rPr lang="zh-CN" sz="2200" kern="100" dirty="0">
                          <a:effectLst/>
                        </a:rPr>
                        <a:t>～</a:t>
                      </a:r>
                      <a:r>
                        <a:rPr lang="en-US" sz="2200" kern="100" dirty="0">
                          <a:effectLst/>
                        </a:rPr>
                        <a:t>8.0%</a:t>
                      </a:r>
                      <a:endParaRPr lang="zh-CN" sz="2200" kern="100" dirty="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zh-CN" sz="2200" kern="100">
                          <a:effectLst/>
                        </a:rPr>
                        <a:t>嗜碱性粒细胞</a:t>
                      </a:r>
                      <a:endParaRPr lang="zh-CN" sz="22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zh-CN" sz="2200" kern="100" dirty="0">
                          <a:effectLst/>
                        </a:rPr>
                        <a:t>（</a:t>
                      </a:r>
                      <a:r>
                        <a:rPr lang="en-US" sz="2200" kern="100" dirty="0">
                          <a:effectLst/>
                        </a:rPr>
                        <a:t>0</a:t>
                      </a:r>
                      <a:r>
                        <a:rPr lang="zh-CN" sz="2200" kern="100" dirty="0">
                          <a:effectLst/>
                        </a:rPr>
                        <a:t>～</a:t>
                      </a:r>
                      <a:r>
                        <a:rPr lang="en-US" sz="2200" kern="100" dirty="0">
                          <a:effectLst/>
                        </a:rPr>
                        <a:t>0.06</a:t>
                      </a:r>
                      <a:r>
                        <a:rPr lang="zh-CN" sz="2200" kern="100" dirty="0">
                          <a:effectLst/>
                        </a:rPr>
                        <a:t>）×</a:t>
                      </a:r>
                      <a:r>
                        <a:rPr lang="en-US" sz="2200" kern="100" dirty="0" smtClean="0">
                          <a:effectLst/>
                        </a:rPr>
                        <a:t>10</a:t>
                      </a:r>
                      <a:r>
                        <a:rPr lang="en-US" sz="2200" kern="100" baseline="30000" dirty="0" smtClean="0">
                          <a:effectLst/>
                        </a:rPr>
                        <a:t>9</a:t>
                      </a:r>
                      <a:r>
                        <a:rPr lang="en-US" sz="2200" kern="100" dirty="0" smtClean="0">
                          <a:effectLst/>
                        </a:rPr>
                        <a:t>/L</a:t>
                      </a:r>
                      <a:endParaRPr lang="zh-CN" sz="2200" kern="100" dirty="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2200" kern="100" dirty="0">
                          <a:effectLst/>
                        </a:rPr>
                        <a:t>0%</a:t>
                      </a:r>
                      <a:r>
                        <a:rPr lang="zh-CN" sz="2200" kern="100" dirty="0">
                          <a:effectLst/>
                        </a:rPr>
                        <a:t>～</a:t>
                      </a:r>
                      <a:r>
                        <a:rPr lang="en-US" sz="2200" kern="100" dirty="0">
                          <a:effectLst/>
                        </a:rPr>
                        <a:t>1%</a:t>
                      </a:r>
                      <a:endParaRPr lang="zh-CN" sz="2200" kern="100" dirty="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zh-CN" sz="2200" kern="100">
                          <a:effectLst/>
                        </a:rPr>
                        <a:t>淋巴细胞</a:t>
                      </a:r>
                      <a:endParaRPr lang="zh-CN" sz="22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zh-CN" sz="2200" kern="100" dirty="0">
                          <a:effectLst/>
                        </a:rPr>
                        <a:t>（</a:t>
                      </a:r>
                      <a:r>
                        <a:rPr lang="en-US" sz="2200" kern="100" dirty="0">
                          <a:effectLst/>
                        </a:rPr>
                        <a:t>1.1</a:t>
                      </a:r>
                      <a:r>
                        <a:rPr lang="zh-CN" sz="2200" kern="100" dirty="0">
                          <a:effectLst/>
                        </a:rPr>
                        <a:t>～</a:t>
                      </a:r>
                      <a:r>
                        <a:rPr lang="en-US" sz="2200" kern="100" dirty="0">
                          <a:effectLst/>
                        </a:rPr>
                        <a:t>3.2</a:t>
                      </a:r>
                      <a:r>
                        <a:rPr lang="zh-CN" sz="2200" kern="100" dirty="0">
                          <a:effectLst/>
                        </a:rPr>
                        <a:t>）×</a:t>
                      </a:r>
                      <a:r>
                        <a:rPr lang="en-US" sz="2200" kern="100" dirty="0">
                          <a:effectLst/>
                        </a:rPr>
                        <a:t>10</a:t>
                      </a:r>
                      <a:r>
                        <a:rPr lang="en-US" sz="2200" kern="100" baseline="30000" dirty="0">
                          <a:effectLst/>
                        </a:rPr>
                        <a:t>9</a:t>
                      </a:r>
                      <a:r>
                        <a:rPr lang="en-US" sz="2200" kern="100" dirty="0">
                          <a:effectLst/>
                        </a:rPr>
                        <a:t>/L</a:t>
                      </a:r>
                      <a:endParaRPr lang="zh-CN" sz="2200" kern="100" dirty="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2200" kern="100" dirty="0">
                          <a:effectLst/>
                        </a:rPr>
                        <a:t>20%</a:t>
                      </a:r>
                      <a:r>
                        <a:rPr lang="zh-CN" sz="2200" kern="100" dirty="0">
                          <a:effectLst/>
                        </a:rPr>
                        <a:t>～</a:t>
                      </a:r>
                      <a:r>
                        <a:rPr lang="en-US" sz="2200" kern="100" dirty="0">
                          <a:effectLst/>
                        </a:rPr>
                        <a:t>50%</a:t>
                      </a:r>
                      <a:endParaRPr lang="zh-CN" sz="2200" kern="100" dirty="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zh-CN" sz="2200" kern="100">
                          <a:effectLst/>
                        </a:rPr>
                        <a:t>单核细胞</a:t>
                      </a:r>
                      <a:endParaRPr lang="zh-CN" sz="22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zh-CN" sz="2200" kern="100" dirty="0">
                          <a:effectLst/>
                        </a:rPr>
                        <a:t>（</a:t>
                      </a:r>
                      <a:r>
                        <a:rPr lang="en-US" sz="2200" kern="100" dirty="0">
                          <a:effectLst/>
                        </a:rPr>
                        <a:t>0.1</a:t>
                      </a:r>
                      <a:r>
                        <a:rPr lang="zh-CN" sz="2200" kern="100" dirty="0">
                          <a:effectLst/>
                        </a:rPr>
                        <a:t>～</a:t>
                      </a:r>
                      <a:r>
                        <a:rPr lang="en-US" sz="2200" kern="100" dirty="0">
                          <a:effectLst/>
                        </a:rPr>
                        <a:t>0.6</a:t>
                      </a:r>
                      <a:r>
                        <a:rPr lang="zh-CN" sz="2200" kern="100" dirty="0">
                          <a:effectLst/>
                        </a:rPr>
                        <a:t>）×</a:t>
                      </a:r>
                      <a:r>
                        <a:rPr lang="en-US" sz="2200" kern="100" dirty="0" smtClean="0">
                          <a:effectLst/>
                        </a:rPr>
                        <a:t>10</a:t>
                      </a:r>
                      <a:r>
                        <a:rPr lang="en-US" sz="2200" kern="100" baseline="30000" dirty="0" smtClean="0">
                          <a:effectLst/>
                        </a:rPr>
                        <a:t>9</a:t>
                      </a:r>
                      <a:r>
                        <a:rPr lang="en-US" sz="2200" kern="100" dirty="0" smtClean="0">
                          <a:effectLst/>
                        </a:rPr>
                        <a:t>/L</a:t>
                      </a:r>
                      <a:endParaRPr lang="zh-CN" sz="2200" kern="100" dirty="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2200" kern="100" dirty="0">
                          <a:effectLst/>
                        </a:rPr>
                        <a:t>3%</a:t>
                      </a:r>
                      <a:r>
                        <a:rPr lang="zh-CN" sz="2200" kern="100" dirty="0">
                          <a:effectLst/>
                        </a:rPr>
                        <a:t>～</a:t>
                      </a:r>
                      <a:r>
                        <a:rPr lang="en-US" sz="2200" kern="100" dirty="0">
                          <a:effectLst/>
                        </a:rPr>
                        <a:t>10%</a:t>
                      </a:r>
                      <a:endParaRPr lang="zh-CN" sz="2200" kern="100" dirty="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97019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一、血液一般检查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en-US" dirty="0" smtClean="0"/>
              <a:t>临床意义</a:t>
            </a:r>
            <a:endParaRPr lang="en-US" altLang="zh-CN" dirty="0" smtClean="0"/>
          </a:p>
          <a:p>
            <a:pPr lvl="2" eaLnBrk="1" hangingPunct="1">
              <a:lnSpc>
                <a:spcPct val="90000"/>
              </a:lnSpc>
              <a:defRPr/>
            </a:pPr>
            <a:r>
              <a:rPr lang="zh-CN" altLang="zh-CN" dirty="0"/>
              <a:t>中性粒细胞增多</a:t>
            </a:r>
            <a:endParaRPr lang="en-US" altLang="zh-CN" dirty="0"/>
          </a:p>
          <a:p>
            <a:pPr lvl="3" eaLnBrk="1" hangingPunct="1">
              <a:lnSpc>
                <a:spcPct val="90000"/>
              </a:lnSpc>
              <a:defRPr/>
            </a:pPr>
            <a:r>
              <a:rPr lang="zh-CN" altLang="zh-CN" dirty="0"/>
              <a:t>生理</a:t>
            </a:r>
            <a:endParaRPr lang="en-US" altLang="zh-CN" dirty="0"/>
          </a:p>
          <a:p>
            <a:pPr lvl="4" eaLnBrk="1" hangingPunct="1">
              <a:lnSpc>
                <a:spcPct val="90000"/>
              </a:lnSpc>
              <a:defRPr/>
            </a:pPr>
            <a:r>
              <a:rPr lang="zh-CN" altLang="zh-CN" dirty="0" smtClean="0"/>
              <a:t>妊娠</a:t>
            </a:r>
            <a:r>
              <a:rPr lang="zh-CN" altLang="zh-CN" dirty="0"/>
              <a:t>后期、分娩时、剧烈运动后、饱餐</a:t>
            </a:r>
            <a:r>
              <a:rPr lang="zh-CN" altLang="zh-CN" dirty="0" smtClean="0"/>
              <a:t>、高温</a:t>
            </a:r>
            <a:r>
              <a:rPr lang="zh-CN" altLang="zh-CN" dirty="0"/>
              <a:t>或严寒</a:t>
            </a:r>
            <a:r>
              <a:rPr lang="zh-CN" altLang="zh-CN" dirty="0" smtClean="0"/>
              <a:t>等</a:t>
            </a:r>
            <a:endParaRPr lang="en-US" altLang="zh-CN" dirty="0"/>
          </a:p>
          <a:p>
            <a:pPr lvl="3" eaLnBrk="1" hangingPunct="1">
              <a:lnSpc>
                <a:spcPct val="90000"/>
              </a:lnSpc>
              <a:defRPr/>
            </a:pPr>
            <a:r>
              <a:rPr lang="zh-CN" altLang="zh-CN" dirty="0"/>
              <a:t>病理</a:t>
            </a:r>
            <a:endParaRPr lang="en-US" altLang="zh-CN" dirty="0"/>
          </a:p>
          <a:p>
            <a:pPr lvl="4" eaLnBrk="1" hangingPunct="1">
              <a:lnSpc>
                <a:spcPct val="90000"/>
              </a:lnSpc>
              <a:defRPr/>
            </a:pPr>
            <a:r>
              <a:rPr lang="zh-CN" altLang="zh-CN" dirty="0"/>
              <a:t>急性感染</a:t>
            </a:r>
            <a:r>
              <a:rPr lang="zh-CN" altLang="zh-CN" dirty="0" smtClean="0"/>
              <a:t>：</a:t>
            </a:r>
            <a:r>
              <a:rPr lang="zh-CN" altLang="zh-CN" dirty="0"/>
              <a:t>最</a:t>
            </a:r>
            <a:r>
              <a:rPr lang="zh-CN" altLang="zh-CN" dirty="0" smtClean="0"/>
              <a:t>常见</a:t>
            </a:r>
            <a:r>
              <a:rPr lang="zh-CN" altLang="en-US" dirty="0" smtClean="0"/>
              <a:t>于</a:t>
            </a:r>
            <a:r>
              <a:rPr lang="zh-CN" altLang="zh-CN" dirty="0" smtClean="0"/>
              <a:t>化脓</a:t>
            </a:r>
            <a:r>
              <a:rPr lang="zh-CN" altLang="zh-CN" dirty="0"/>
              <a:t>性球菌</a:t>
            </a:r>
            <a:r>
              <a:rPr lang="zh-CN" altLang="zh-CN" dirty="0" smtClean="0"/>
              <a:t>感染</a:t>
            </a:r>
            <a:endParaRPr lang="en-US" altLang="zh-CN" dirty="0"/>
          </a:p>
          <a:p>
            <a:pPr lvl="4" eaLnBrk="1" hangingPunct="1">
              <a:lnSpc>
                <a:spcPct val="90000"/>
              </a:lnSpc>
              <a:defRPr/>
            </a:pPr>
            <a:r>
              <a:rPr lang="zh-CN" altLang="zh-CN" dirty="0"/>
              <a:t>严重的组织损伤或大量血细胞</a:t>
            </a:r>
            <a:r>
              <a:rPr lang="zh-CN" altLang="zh-CN" dirty="0" smtClean="0"/>
              <a:t>破坏</a:t>
            </a:r>
            <a:endParaRPr lang="en-US" altLang="zh-CN" dirty="0" smtClean="0"/>
          </a:p>
          <a:p>
            <a:pPr lvl="4" eaLnBrk="1" hangingPunct="1">
              <a:lnSpc>
                <a:spcPct val="90000"/>
              </a:lnSpc>
              <a:defRPr/>
            </a:pPr>
            <a:r>
              <a:rPr lang="zh-CN" altLang="zh-CN" dirty="0" smtClean="0"/>
              <a:t>急性</a:t>
            </a:r>
            <a:r>
              <a:rPr lang="zh-CN" altLang="zh-CN" dirty="0"/>
              <a:t>大出血：急性大出血</a:t>
            </a:r>
            <a:r>
              <a:rPr lang="zh-CN" altLang="zh-CN" dirty="0" smtClean="0"/>
              <a:t>后</a:t>
            </a:r>
            <a:r>
              <a:rPr lang="en-US" altLang="zh-CN" dirty="0" smtClean="0"/>
              <a:t>1</a:t>
            </a:r>
            <a:r>
              <a:rPr lang="zh-CN" altLang="zh-CN" dirty="0" smtClean="0"/>
              <a:t>～</a:t>
            </a:r>
            <a:r>
              <a:rPr lang="en-US" altLang="zh-CN" dirty="0"/>
              <a:t>2h</a:t>
            </a:r>
            <a:r>
              <a:rPr lang="zh-CN" altLang="zh-CN" dirty="0"/>
              <a:t>内，特别是</a:t>
            </a:r>
            <a:r>
              <a:rPr lang="zh-CN" altLang="zh-CN" dirty="0" smtClean="0"/>
              <a:t>内出血</a:t>
            </a:r>
            <a:endParaRPr lang="en-US" altLang="zh-CN" dirty="0"/>
          </a:p>
          <a:p>
            <a:pPr lvl="4" eaLnBrk="1" hangingPunct="1">
              <a:lnSpc>
                <a:spcPct val="90000"/>
              </a:lnSpc>
              <a:defRPr/>
            </a:pPr>
            <a:r>
              <a:rPr lang="zh-CN" altLang="zh-CN" dirty="0"/>
              <a:t>急性中毒：代谢性</a:t>
            </a:r>
            <a:r>
              <a:rPr lang="zh-CN" altLang="zh-CN" dirty="0" smtClean="0"/>
              <a:t>中毒</a:t>
            </a:r>
            <a:r>
              <a:rPr lang="zh-CN" altLang="en-US" dirty="0" smtClean="0"/>
              <a:t>、</a:t>
            </a:r>
            <a:r>
              <a:rPr lang="zh-CN" altLang="zh-CN" dirty="0" smtClean="0"/>
              <a:t>急性</a:t>
            </a:r>
            <a:r>
              <a:rPr lang="zh-CN" altLang="zh-CN" dirty="0"/>
              <a:t>化学</a:t>
            </a:r>
            <a:r>
              <a:rPr lang="zh-CN" altLang="zh-CN" dirty="0" smtClean="0"/>
              <a:t>药物中毒</a:t>
            </a:r>
            <a:r>
              <a:rPr lang="zh-CN" altLang="en-US" dirty="0" smtClean="0"/>
              <a:t>、</a:t>
            </a:r>
            <a:r>
              <a:rPr lang="zh-CN" altLang="zh-CN" dirty="0" smtClean="0"/>
              <a:t>生物</a:t>
            </a:r>
            <a:r>
              <a:rPr lang="zh-CN" altLang="zh-CN" dirty="0"/>
              <a:t>性</a:t>
            </a:r>
            <a:r>
              <a:rPr lang="zh-CN" altLang="zh-CN" dirty="0" smtClean="0"/>
              <a:t>中毒等</a:t>
            </a:r>
            <a:endParaRPr lang="en-US" altLang="zh-CN" dirty="0"/>
          </a:p>
          <a:p>
            <a:pPr lvl="4" eaLnBrk="1" hangingPunct="1">
              <a:lnSpc>
                <a:spcPct val="90000"/>
              </a:lnSpc>
              <a:defRPr/>
            </a:pPr>
            <a:r>
              <a:rPr lang="zh-CN" altLang="zh-CN" dirty="0"/>
              <a:t>恶性肿瘤：如白血病</a:t>
            </a:r>
            <a:r>
              <a:rPr lang="zh-CN" altLang="zh-CN" dirty="0" smtClean="0"/>
              <a:t>等</a:t>
            </a:r>
            <a:endParaRPr lang="zh-CN" altLang="en-US" dirty="0"/>
          </a:p>
          <a:p>
            <a:pPr lvl="1"/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7061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一、血液一般检查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zh-CN" altLang="en-US" dirty="0"/>
              <a:t>中性粒细胞减少</a:t>
            </a:r>
            <a:endParaRPr lang="en-US" altLang="zh-CN" dirty="0"/>
          </a:p>
          <a:p>
            <a:pPr lvl="3"/>
            <a:r>
              <a:rPr lang="zh-CN" altLang="zh-CN" dirty="0"/>
              <a:t>某些</a:t>
            </a:r>
            <a:r>
              <a:rPr lang="zh-CN" altLang="zh-CN" dirty="0" smtClean="0"/>
              <a:t>感染性疾病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伤寒</a:t>
            </a:r>
            <a:r>
              <a:rPr lang="zh-CN" altLang="zh-CN" dirty="0"/>
              <a:t>、麻疹、</a:t>
            </a:r>
            <a:r>
              <a:rPr lang="zh-CN" altLang="zh-CN" dirty="0" smtClean="0"/>
              <a:t>水痘等</a:t>
            </a:r>
            <a:endParaRPr lang="en-US" altLang="zh-CN" dirty="0"/>
          </a:p>
          <a:p>
            <a:pPr lvl="3"/>
            <a:r>
              <a:rPr lang="zh-CN" altLang="zh-CN" dirty="0"/>
              <a:t>血液系统统</a:t>
            </a:r>
            <a:r>
              <a:rPr lang="zh-CN" altLang="zh-CN" dirty="0" smtClean="0"/>
              <a:t>病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再生障碍性贫血</a:t>
            </a:r>
            <a:r>
              <a:rPr lang="zh-CN" altLang="zh-CN" dirty="0"/>
              <a:t>、巨幼细胞贫血、严重缺铁性贫血、骨髓转移癌等</a:t>
            </a:r>
            <a:endParaRPr lang="en-US" altLang="zh-CN" dirty="0"/>
          </a:p>
          <a:p>
            <a:pPr lvl="3"/>
            <a:r>
              <a:rPr lang="zh-CN" altLang="zh-CN" dirty="0"/>
              <a:t>理化因素</a:t>
            </a:r>
            <a:r>
              <a:rPr lang="zh-CN" altLang="zh-CN" dirty="0" smtClean="0"/>
              <a:t>损伤</a:t>
            </a:r>
            <a:endParaRPr lang="en-US" altLang="zh-CN" dirty="0" smtClean="0"/>
          </a:p>
          <a:p>
            <a:pPr lvl="4"/>
            <a:r>
              <a:rPr lang="en-US" altLang="zh-CN" dirty="0" smtClean="0"/>
              <a:t>X</a:t>
            </a:r>
            <a:r>
              <a:rPr lang="zh-CN" altLang="zh-CN" dirty="0"/>
              <a:t>线辐射、氯霉素、抗甲状腺药物、抗肿瘤药物等</a:t>
            </a:r>
            <a:endParaRPr lang="en-US" altLang="zh-CN" dirty="0"/>
          </a:p>
          <a:p>
            <a:pPr lvl="3"/>
            <a:r>
              <a:rPr lang="zh-CN" altLang="zh-CN" dirty="0" smtClean="0"/>
              <a:t>其他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脾功能亢进</a:t>
            </a:r>
            <a:r>
              <a:rPr lang="zh-CN" altLang="zh-CN" dirty="0"/>
              <a:t>、系统性红斑狼疮等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0175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一、血液一般检查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zh-CN" altLang="zh-CN" dirty="0"/>
              <a:t>中性粒细胞的核象</a:t>
            </a:r>
            <a:r>
              <a:rPr lang="zh-CN" altLang="zh-CN" dirty="0" smtClean="0"/>
              <a:t>变化</a:t>
            </a:r>
            <a:endParaRPr lang="en-US" altLang="zh-CN" dirty="0" smtClean="0"/>
          </a:p>
          <a:p>
            <a:pPr lvl="3"/>
            <a:r>
              <a:rPr lang="zh-CN" altLang="zh-CN" dirty="0"/>
              <a:t>核左移</a:t>
            </a:r>
            <a:endParaRPr lang="en-US" altLang="zh-CN" dirty="0"/>
          </a:p>
          <a:p>
            <a:pPr lvl="4"/>
            <a:r>
              <a:rPr lang="zh-CN" altLang="zh-CN" dirty="0"/>
              <a:t>周围血中杆状粒细胞的百分率＞</a:t>
            </a:r>
            <a:r>
              <a:rPr lang="en-US" altLang="zh-CN" dirty="0"/>
              <a:t>5</a:t>
            </a:r>
            <a:r>
              <a:rPr lang="zh-CN" altLang="zh-CN" dirty="0"/>
              <a:t>％或出现晚幼粒、中幼粒、早幼粒细胞等</a:t>
            </a:r>
            <a:r>
              <a:rPr lang="zh-CN" altLang="en-US" dirty="0"/>
              <a:t>。</a:t>
            </a:r>
            <a:endParaRPr lang="en-US" altLang="zh-CN" dirty="0"/>
          </a:p>
          <a:p>
            <a:pPr lvl="4"/>
            <a:r>
              <a:rPr lang="zh-CN" altLang="zh-CN" dirty="0"/>
              <a:t>见于急性化脓性感染、急性失血、急性中毒等。</a:t>
            </a:r>
          </a:p>
          <a:p>
            <a:pPr lvl="3"/>
            <a:r>
              <a:rPr lang="zh-CN" altLang="zh-CN" dirty="0"/>
              <a:t>核右移</a:t>
            </a:r>
            <a:r>
              <a:rPr lang="en-US" altLang="zh-CN" dirty="0"/>
              <a:t>  </a:t>
            </a:r>
          </a:p>
          <a:p>
            <a:pPr lvl="4"/>
            <a:r>
              <a:rPr lang="zh-CN" altLang="zh-CN" dirty="0"/>
              <a:t>周围血中粒细胞</a:t>
            </a:r>
            <a:r>
              <a:rPr lang="en-US" altLang="zh-CN" dirty="0"/>
              <a:t>5</a:t>
            </a:r>
            <a:r>
              <a:rPr lang="zh-CN" altLang="zh-CN" dirty="0"/>
              <a:t>叶以上＞</a:t>
            </a:r>
            <a:r>
              <a:rPr lang="en-US" altLang="zh-CN" dirty="0"/>
              <a:t>3</a:t>
            </a:r>
            <a:r>
              <a:rPr lang="zh-CN" altLang="zh-CN" dirty="0"/>
              <a:t>％，见于巨幼细胞贫血、应用抗代谢药物等。</a:t>
            </a:r>
            <a:endParaRPr lang="en-US" altLang="zh-CN" dirty="0"/>
          </a:p>
          <a:p>
            <a:pPr lvl="4"/>
            <a:r>
              <a:rPr lang="zh-CN" altLang="zh-CN" dirty="0"/>
              <a:t>疾病进展期突然出现核右移，提示预后不良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7172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一、血液一般检查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Line 2"/>
          <p:cNvSpPr>
            <a:spLocks noChangeShapeType="1"/>
          </p:cNvSpPr>
          <p:nvPr/>
        </p:nvSpPr>
        <p:spPr bwMode="auto">
          <a:xfrm>
            <a:off x="0" y="2146177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3695097"/>
              </p:ext>
            </p:extLst>
          </p:nvPr>
        </p:nvGraphicFramePr>
        <p:xfrm>
          <a:off x="0" y="1556792"/>
          <a:ext cx="9144000" cy="4208636"/>
        </p:xfrm>
        <a:graphic>
          <a:graphicData uri="http://schemas.openxmlformats.org/drawingml/2006/table">
            <a:tbl>
              <a:tblPr/>
              <a:tblGrid>
                <a:gridCol w="606425"/>
                <a:gridCol w="890588"/>
                <a:gridCol w="809625"/>
                <a:gridCol w="825202"/>
                <a:gridCol w="906760"/>
                <a:gridCol w="1066800"/>
                <a:gridCol w="1084263"/>
                <a:gridCol w="890587"/>
                <a:gridCol w="996950"/>
                <a:gridCol w="1066800"/>
              </a:tblGrid>
              <a:tr h="432049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      细胞类型</a:t>
                      </a: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Verdana" pitchFamily="34" charset="0"/>
                        <a:ea typeface="黑体" pitchFamily="2" charset="-122"/>
                      </a:endParaRPr>
                    </a:p>
                  </a:txBody>
                  <a:tcPr vert="eaVert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末成熟中性粒细胞</a:t>
                      </a: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Verdana" pitchFamily="34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过渡型</a:t>
                      </a: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Verdana" pitchFamily="34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分叶核中性粒细胞</a:t>
                      </a: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Verdana" pitchFamily="34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00183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原粒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Verdana" pitchFamily="34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早幼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Verdana" pitchFamily="34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中幼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Verdana" pitchFamily="34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晚幼</a:t>
                      </a: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Verdana" pitchFamily="34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杆状核</a:t>
                      </a: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Verdana" pitchFamily="34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2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叶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Verdana" pitchFamily="34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3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叶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Verdana" pitchFamily="34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4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叶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Verdana" pitchFamily="34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5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叶上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Verdana" pitchFamily="34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5179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Verdana" pitchFamily="34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4089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黑体" pitchFamily="2" charset="-122"/>
                        </a:rPr>
                        <a:t>分布曲线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Verdana" pitchFamily="34" charset="0"/>
                        <a:ea typeface="黑体" pitchFamily="2" charset="-122"/>
                      </a:endParaRPr>
                    </a:p>
                  </a:txBody>
                  <a:tcPr vert="eaVert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9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Verdana" pitchFamily="34" charset="0"/>
                        <a:ea typeface="黑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Line 39"/>
          <p:cNvSpPr>
            <a:spLocks noChangeShapeType="1"/>
          </p:cNvSpPr>
          <p:nvPr/>
        </p:nvSpPr>
        <p:spPr bwMode="auto">
          <a:xfrm>
            <a:off x="0" y="2146177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8" name="Picture 43" descr="未标题-2 副本"/>
          <p:cNvPicPr>
            <a:picLocks noChangeAspect="1" noChangeArrowheads="1"/>
          </p:cNvPicPr>
          <p:nvPr/>
        </p:nvPicPr>
        <p:blipFill rotWithShape="1">
          <a:blip r:embed="rId3" cstate="print"/>
          <a:srcRect l="9771" t="14278" r="9771" b="11635"/>
          <a:stretch/>
        </p:blipFill>
        <p:spPr bwMode="auto">
          <a:xfrm>
            <a:off x="5364088" y="2431491"/>
            <a:ext cx="533236" cy="458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4" descr="未标题-1 副本"/>
          <p:cNvPicPr>
            <a:picLocks noChangeAspect="1" noChangeArrowheads="1"/>
          </p:cNvPicPr>
          <p:nvPr/>
        </p:nvPicPr>
        <p:blipFill rotWithShape="1">
          <a:blip r:embed="rId4" cstate="print"/>
          <a:srcRect l="7081" t="11183" r="8873" b="11188"/>
          <a:stretch/>
        </p:blipFill>
        <p:spPr bwMode="auto">
          <a:xfrm>
            <a:off x="6348550" y="2431491"/>
            <a:ext cx="527440" cy="481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5" descr="未标题-1 副本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79801"/>
          <a:stretch/>
        </p:blipFill>
        <p:spPr bwMode="auto">
          <a:xfrm>
            <a:off x="884313" y="2324650"/>
            <a:ext cx="574370" cy="672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6" descr="未标题-1 副本"/>
          <p:cNvPicPr>
            <a:picLocks noChangeAspect="1" noChangeArrowheads="1"/>
          </p:cNvPicPr>
          <p:nvPr/>
        </p:nvPicPr>
        <p:blipFill rotWithShape="1">
          <a:blip r:embed="rId6" cstate="print"/>
          <a:srcRect l="7753" t="12085" r="10036" b="8108"/>
          <a:stretch/>
        </p:blipFill>
        <p:spPr bwMode="auto">
          <a:xfrm>
            <a:off x="4326525" y="2408976"/>
            <a:ext cx="578577" cy="52376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12" name="Picture 47" descr="未标题-3 副本"/>
          <p:cNvPicPr>
            <a:picLocks noChangeAspect="1" noChangeArrowheads="1"/>
          </p:cNvPicPr>
          <p:nvPr/>
        </p:nvPicPr>
        <p:blipFill rotWithShape="1">
          <a:blip r:embed="rId7" cstate="print"/>
          <a:srcRect l="11218" t="10802" r="12218" b="6563"/>
          <a:stretch/>
        </p:blipFill>
        <p:spPr bwMode="auto">
          <a:xfrm>
            <a:off x="7397360" y="2395574"/>
            <a:ext cx="527440" cy="530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8" descr="未标题-1 副本"/>
          <p:cNvPicPr>
            <a:picLocks noChangeAspect="1" noChangeArrowheads="1"/>
          </p:cNvPicPr>
          <p:nvPr/>
        </p:nvPicPr>
        <p:blipFill rotWithShape="1">
          <a:blip r:embed="rId8" cstate="print"/>
          <a:srcRect l="8136" t="16069" r="7756" b="10573"/>
          <a:stretch/>
        </p:blipFill>
        <p:spPr bwMode="auto">
          <a:xfrm>
            <a:off x="8315001" y="2433203"/>
            <a:ext cx="591197" cy="481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oup 49"/>
          <p:cNvGrpSpPr>
            <a:grpSpLocks/>
          </p:cNvGrpSpPr>
          <p:nvPr/>
        </p:nvGrpSpPr>
        <p:grpSpPr bwMode="auto">
          <a:xfrm>
            <a:off x="2286000" y="3068961"/>
            <a:ext cx="4572000" cy="2664296"/>
            <a:chOff x="1440" y="1963"/>
            <a:chExt cx="2880" cy="1877"/>
          </a:xfrm>
        </p:grpSpPr>
        <p:sp>
          <p:nvSpPr>
            <p:cNvPr id="15" name="Freeform 50"/>
            <p:cNvSpPr>
              <a:spLocks/>
            </p:cNvSpPr>
            <p:nvPr/>
          </p:nvSpPr>
          <p:spPr bwMode="auto">
            <a:xfrm>
              <a:off x="1440" y="2160"/>
              <a:ext cx="2880" cy="1680"/>
            </a:xfrm>
            <a:custGeom>
              <a:avLst/>
              <a:gdLst>
                <a:gd name="T0" fmla="*/ 0 w 2496"/>
                <a:gd name="T1" fmla="*/ 4087 h 1224"/>
                <a:gd name="T2" fmla="*/ 1021 w 2496"/>
                <a:gd name="T3" fmla="*/ 2383 h 1224"/>
                <a:gd name="T4" fmla="*/ 1702 w 2496"/>
                <a:gd name="T5" fmla="*/ 682 h 1224"/>
                <a:gd name="T6" fmla="*/ 2467 w 2496"/>
                <a:gd name="T7" fmla="*/ 512 h 1224"/>
                <a:gd name="T8" fmla="*/ 3659 w 2496"/>
                <a:gd name="T9" fmla="*/ 3747 h 1224"/>
                <a:gd name="T10" fmla="*/ 4424 w 2496"/>
                <a:gd name="T11" fmla="*/ 4087 h 1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96"/>
                <a:gd name="T19" fmla="*/ 0 h 1224"/>
                <a:gd name="T20" fmla="*/ 2496 w 2496"/>
                <a:gd name="T21" fmla="*/ 1224 h 1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96" h="1224">
                  <a:moveTo>
                    <a:pt x="0" y="1152"/>
                  </a:moveTo>
                  <a:cubicBezTo>
                    <a:pt x="208" y="992"/>
                    <a:pt x="416" y="832"/>
                    <a:pt x="576" y="672"/>
                  </a:cubicBezTo>
                  <a:cubicBezTo>
                    <a:pt x="736" y="512"/>
                    <a:pt x="824" y="280"/>
                    <a:pt x="960" y="192"/>
                  </a:cubicBezTo>
                  <a:cubicBezTo>
                    <a:pt x="1096" y="104"/>
                    <a:pt x="1208" y="0"/>
                    <a:pt x="1392" y="144"/>
                  </a:cubicBezTo>
                  <a:cubicBezTo>
                    <a:pt x="1576" y="288"/>
                    <a:pt x="1880" y="888"/>
                    <a:pt x="2064" y="1056"/>
                  </a:cubicBezTo>
                  <a:cubicBezTo>
                    <a:pt x="2248" y="1224"/>
                    <a:pt x="2424" y="1136"/>
                    <a:pt x="2496" y="1152"/>
                  </a:cubicBezTo>
                </a:path>
              </a:pathLst>
            </a:custGeom>
            <a:noFill/>
            <a:ln w="5715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Text Box 51"/>
            <p:cNvSpPr txBox="1">
              <a:spLocks noChangeArrowheads="1"/>
            </p:cNvSpPr>
            <p:nvPr/>
          </p:nvSpPr>
          <p:spPr bwMode="auto">
            <a:xfrm>
              <a:off x="2544" y="1963"/>
              <a:ext cx="6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 b="1" dirty="0">
                  <a:latin typeface="Times New Roman" pitchFamily="18" charset="0"/>
                </a:rPr>
                <a:t>左移</a:t>
              </a:r>
              <a:endParaRPr lang="zh-CN" altLang="en-US" dirty="0">
                <a:latin typeface="Arial" charset="0"/>
              </a:endParaRPr>
            </a:p>
          </p:txBody>
        </p:sp>
      </p:grpSp>
      <p:grpSp>
        <p:nvGrpSpPr>
          <p:cNvPr id="17" name="Group 52"/>
          <p:cNvGrpSpPr>
            <a:grpSpLocks/>
          </p:cNvGrpSpPr>
          <p:nvPr/>
        </p:nvGrpSpPr>
        <p:grpSpPr bwMode="auto">
          <a:xfrm>
            <a:off x="6858000" y="3692404"/>
            <a:ext cx="2286000" cy="2040854"/>
            <a:chOff x="4224" y="2462"/>
            <a:chExt cx="1536" cy="1467"/>
          </a:xfrm>
        </p:grpSpPr>
        <p:sp>
          <p:nvSpPr>
            <p:cNvPr id="18" name="Freeform 53"/>
            <p:cNvSpPr>
              <a:spLocks/>
            </p:cNvSpPr>
            <p:nvPr/>
          </p:nvSpPr>
          <p:spPr bwMode="auto">
            <a:xfrm>
              <a:off x="4224" y="2777"/>
              <a:ext cx="1536" cy="1152"/>
            </a:xfrm>
            <a:custGeom>
              <a:avLst/>
              <a:gdLst>
                <a:gd name="T0" fmla="*/ 0 w 2496"/>
                <a:gd name="T1" fmla="*/ 904 h 1224"/>
                <a:gd name="T2" fmla="*/ 82 w 2496"/>
                <a:gd name="T3" fmla="*/ 527 h 1224"/>
                <a:gd name="T4" fmla="*/ 138 w 2496"/>
                <a:gd name="T5" fmla="*/ 151 h 1224"/>
                <a:gd name="T6" fmla="*/ 199 w 2496"/>
                <a:gd name="T7" fmla="*/ 113 h 1224"/>
                <a:gd name="T8" fmla="*/ 296 w 2496"/>
                <a:gd name="T9" fmla="*/ 829 h 1224"/>
                <a:gd name="T10" fmla="*/ 358 w 2496"/>
                <a:gd name="T11" fmla="*/ 904 h 1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96"/>
                <a:gd name="T19" fmla="*/ 0 h 1224"/>
                <a:gd name="T20" fmla="*/ 2496 w 2496"/>
                <a:gd name="T21" fmla="*/ 1224 h 1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96" h="1224">
                  <a:moveTo>
                    <a:pt x="0" y="1152"/>
                  </a:moveTo>
                  <a:cubicBezTo>
                    <a:pt x="208" y="992"/>
                    <a:pt x="416" y="832"/>
                    <a:pt x="576" y="672"/>
                  </a:cubicBezTo>
                  <a:cubicBezTo>
                    <a:pt x="736" y="512"/>
                    <a:pt x="824" y="280"/>
                    <a:pt x="960" y="192"/>
                  </a:cubicBezTo>
                  <a:cubicBezTo>
                    <a:pt x="1096" y="104"/>
                    <a:pt x="1208" y="0"/>
                    <a:pt x="1392" y="144"/>
                  </a:cubicBezTo>
                  <a:cubicBezTo>
                    <a:pt x="1576" y="288"/>
                    <a:pt x="1880" y="888"/>
                    <a:pt x="2064" y="1056"/>
                  </a:cubicBezTo>
                  <a:cubicBezTo>
                    <a:pt x="2248" y="1224"/>
                    <a:pt x="2424" y="1136"/>
                    <a:pt x="2496" y="1152"/>
                  </a:cubicBezTo>
                </a:path>
              </a:pathLst>
            </a:custGeom>
            <a:noFill/>
            <a:ln w="57150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Text Box 54"/>
            <p:cNvSpPr txBox="1">
              <a:spLocks noChangeArrowheads="1"/>
            </p:cNvSpPr>
            <p:nvPr/>
          </p:nvSpPr>
          <p:spPr bwMode="auto">
            <a:xfrm>
              <a:off x="4656" y="2462"/>
              <a:ext cx="76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 b="1" dirty="0">
                  <a:latin typeface="Times New Roman" pitchFamily="18" charset="0"/>
                  <a:hlinkClick r:id="rId9" action="ppaction://hlinkpres?slideindex=1&amp;slidetitle="/>
                </a:rPr>
                <a:t>右移</a:t>
              </a:r>
              <a:endParaRPr lang="zh-CN" altLang="en-US" dirty="0">
                <a:latin typeface="Arial" charset="0"/>
              </a:endParaRPr>
            </a:p>
          </p:txBody>
        </p:sp>
      </p:grpSp>
      <p:grpSp>
        <p:nvGrpSpPr>
          <p:cNvPr id="20" name="Group 55"/>
          <p:cNvGrpSpPr>
            <a:grpSpLocks/>
          </p:cNvGrpSpPr>
          <p:nvPr/>
        </p:nvGrpSpPr>
        <p:grpSpPr bwMode="auto">
          <a:xfrm>
            <a:off x="685800" y="3667473"/>
            <a:ext cx="4343400" cy="2065784"/>
            <a:chOff x="432" y="2400"/>
            <a:chExt cx="2736" cy="1392"/>
          </a:xfrm>
        </p:grpSpPr>
        <p:sp>
          <p:nvSpPr>
            <p:cNvPr id="21" name="Freeform 56">
              <a:hlinkHover r:id="" action="ppaction://noaction" highlightClick="1"/>
            </p:cNvPr>
            <p:cNvSpPr>
              <a:spLocks/>
            </p:cNvSpPr>
            <p:nvPr/>
          </p:nvSpPr>
          <p:spPr bwMode="auto">
            <a:xfrm>
              <a:off x="432" y="2736"/>
              <a:ext cx="2736" cy="1056"/>
            </a:xfrm>
            <a:custGeom>
              <a:avLst/>
              <a:gdLst>
                <a:gd name="T0" fmla="*/ 0 w 2496"/>
                <a:gd name="T1" fmla="*/ 638 h 1224"/>
                <a:gd name="T2" fmla="*/ 832 w 2496"/>
                <a:gd name="T3" fmla="*/ 372 h 1224"/>
                <a:gd name="T4" fmla="*/ 1386 w 2496"/>
                <a:gd name="T5" fmla="*/ 106 h 1224"/>
                <a:gd name="T6" fmla="*/ 2010 w 2496"/>
                <a:gd name="T7" fmla="*/ 79 h 1224"/>
                <a:gd name="T8" fmla="*/ 2979 w 2496"/>
                <a:gd name="T9" fmla="*/ 585 h 1224"/>
                <a:gd name="T10" fmla="*/ 3603 w 2496"/>
                <a:gd name="T11" fmla="*/ 638 h 1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96"/>
                <a:gd name="T19" fmla="*/ 0 h 1224"/>
                <a:gd name="T20" fmla="*/ 2496 w 2496"/>
                <a:gd name="T21" fmla="*/ 1224 h 1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96" h="1224">
                  <a:moveTo>
                    <a:pt x="0" y="1152"/>
                  </a:moveTo>
                  <a:cubicBezTo>
                    <a:pt x="208" y="992"/>
                    <a:pt x="416" y="832"/>
                    <a:pt x="576" y="672"/>
                  </a:cubicBezTo>
                  <a:cubicBezTo>
                    <a:pt x="736" y="512"/>
                    <a:pt x="824" y="280"/>
                    <a:pt x="960" y="192"/>
                  </a:cubicBezTo>
                  <a:cubicBezTo>
                    <a:pt x="1096" y="104"/>
                    <a:pt x="1208" y="0"/>
                    <a:pt x="1392" y="144"/>
                  </a:cubicBezTo>
                  <a:cubicBezTo>
                    <a:pt x="1576" y="288"/>
                    <a:pt x="1880" y="888"/>
                    <a:pt x="2064" y="1056"/>
                  </a:cubicBezTo>
                  <a:cubicBezTo>
                    <a:pt x="2248" y="1224"/>
                    <a:pt x="2424" y="1136"/>
                    <a:pt x="2496" y="1152"/>
                  </a:cubicBezTo>
                </a:path>
              </a:pathLst>
            </a:custGeom>
            <a:noFill/>
            <a:ln w="57150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Text Box 57"/>
            <p:cNvSpPr txBox="1">
              <a:spLocks noChangeArrowheads="1"/>
            </p:cNvSpPr>
            <p:nvPr/>
          </p:nvSpPr>
          <p:spPr bwMode="auto">
            <a:xfrm>
              <a:off x="1200" y="2400"/>
              <a:ext cx="115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 b="1" dirty="0">
                  <a:latin typeface="Times New Roman" pitchFamily="18" charset="0"/>
                </a:rPr>
                <a:t>明显左移</a:t>
              </a:r>
              <a:endParaRPr lang="zh-CN" altLang="en-US" dirty="0">
                <a:latin typeface="Arial" charset="0"/>
              </a:endParaRPr>
            </a:p>
          </p:txBody>
        </p:sp>
      </p:grpSp>
      <p:grpSp>
        <p:nvGrpSpPr>
          <p:cNvPr id="23" name="Group 58"/>
          <p:cNvGrpSpPr>
            <a:grpSpLocks/>
          </p:cNvGrpSpPr>
          <p:nvPr/>
        </p:nvGrpSpPr>
        <p:grpSpPr bwMode="auto">
          <a:xfrm>
            <a:off x="4788024" y="3506689"/>
            <a:ext cx="3744416" cy="2226568"/>
            <a:chOff x="2880" y="2304"/>
            <a:chExt cx="2592" cy="1584"/>
          </a:xfrm>
        </p:grpSpPr>
        <p:sp>
          <p:nvSpPr>
            <p:cNvPr id="24" name="Freeform 59"/>
            <p:cNvSpPr>
              <a:spLocks/>
            </p:cNvSpPr>
            <p:nvPr/>
          </p:nvSpPr>
          <p:spPr bwMode="auto">
            <a:xfrm>
              <a:off x="2880" y="2640"/>
              <a:ext cx="2592" cy="1248"/>
            </a:xfrm>
            <a:custGeom>
              <a:avLst/>
              <a:gdLst>
                <a:gd name="T0" fmla="*/ 0 w 2496"/>
                <a:gd name="T1" fmla="*/ 1245 h 1224"/>
                <a:gd name="T2" fmla="*/ 670 w 2496"/>
                <a:gd name="T3" fmla="*/ 726 h 1224"/>
                <a:gd name="T4" fmla="*/ 1116 w 2496"/>
                <a:gd name="T5" fmla="*/ 208 h 1224"/>
                <a:gd name="T6" fmla="*/ 1620 w 2496"/>
                <a:gd name="T7" fmla="*/ 156 h 1224"/>
                <a:gd name="T8" fmla="*/ 2400 w 2496"/>
                <a:gd name="T9" fmla="*/ 1142 h 1224"/>
                <a:gd name="T10" fmla="*/ 2904 w 2496"/>
                <a:gd name="T11" fmla="*/ 1245 h 1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96"/>
                <a:gd name="T19" fmla="*/ 0 h 1224"/>
                <a:gd name="T20" fmla="*/ 2496 w 2496"/>
                <a:gd name="T21" fmla="*/ 1224 h 1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96" h="1224">
                  <a:moveTo>
                    <a:pt x="0" y="1152"/>
                  </a:moveTo>
                  <a:cubicBezTo>
                    <a:pt x="208" y="992"/>
                    <a:pt x="416" y="832"/>
                    <a:pt x="576" y="672"/>
                  </a:cubicBezTo>
                  <a:cubicBezTo>
                    <a:pt x="736" y="512"/>
                    <a:pt x="824" y="280"/>
                    <a:pt x="960" y="192"/>
                  </a:cubicBezTo>
                  <a:cubicBezTo>
                    <a:pt x="1096" y="104"/>
                    <a:pt x="1208" y="0"/>
                    <a:pt x="1392" y="144"/>
                  </a:cubicBezTo>
                  <a:cubicBezTo>
                    <a:pt x="1576" y="288"/>
                    <a:pt x="1880" y="888"/>
                    <a:pt x="2064" y="1056"/>
                  </a:cubicBezTo>
                  <a:cubicBezTo>
                    <a:pt x="2248" y="1224"/>
                    <a:pt x="2424" y="1136"/>
                    <a:pt x="2496" y="1152"/>
                  </a:cubicBezTo>
                </a:path>
              </a:pathLst>
            </a:cu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Text Box 60"/>
            <p:cNvSpPr txBox="1">
              <a:spLocks noChangeArrowheads="1"/>
            </p:cNvSpPr>
            <p:nvPr/>
          </p:nvSpPr>
          <p:spPr bwMode="auto">
            <a:xfrm>
              <a:off x="3792" y="2304"/>
              <a:ext cx="6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 b="1" dirty="0">
                  <a:solidFill>
                    <a:srgbClr val="FF3300"/>
                  </a:solidFill>
                  <a:latin typeface="Times New Roman" pitchFamily="18" charset="0"/>
                </a:rPr>
                <a:t>正常</a:t>
              </a:r>
              <a:endParaRPr lang="zh-CN" altLang="en-US" dirty="0">
                <a:latin typeface="Arial" charset="0"/>
              </a:endParaRPr>
            </a:p>
          </p:txBody>
        </p:sp>
      </p:grpSp>
      <p:pic>
        <p:nvPicPr>
          <p:cNvPr id="26" name="Picture 45" descr="未标题-1 副本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837" r="49369"/>
          <a:stretch/>
        </p:blipFill>
        <p:spPr bwMode="auto">
          <a:xfrm>
            <a:off x="1547664" y="2408976"/>
            <a:ext cx="666328" cy="587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45" descr="未标题-1 副本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781" r="21960" b="1124"/>
          <a:stretch/>
        </p:blipFill>
        <p:spPr bwMode="auto">
          <a:xfrm>
            <a:off x="2471077" y="2374997"/>
            <a:ext cx="660763" cy="693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45" descr="未标题-1 副本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020" b="19672"/>
          <a:stretch/>
        </p:blipFill>
        <p:spPr bwMode="auto">
          <a:xfrm>
            <a:off x="3242766" y="2379417"/>
            <a:ext cx="682170" cy="61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04690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323850" y="2276475"/>
            <a:ext cx="4752206" cy="2286000"/>
          </a:xfrm>
        </p:spPr>
        <p:txBody>
          <a:bodyPr/>
          <a:lstStyle/>
          <a:p>
            <a:r>
              <a:rPr lang="zh-CN" altLang="zh-CN" b="0" dirty="0"/>
              <a:t>第二节　血液检查</a:t>
            </a:r>
            <a:endParaRPr lang="zh-CN" altLang="en-US" b="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4294967295"/>
          </p:nvPr>
        </p:nvSpPr>
        <p:spPr>
          <a:xfrm>
            <a:off x="6477000" y="0"/>
            <a:ext cx="2667000" cy="228600"/>
          </a:xfrm>
        </p:spPr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899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一、血液一般检查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zh-CN" altLang="en-US" sz="2400" dirty="0"/>
              <a:t>中性粒细胞形态学异常</a:t>
            </a:r>
            <a:endParaRPr lang="en-US" altLang="zh-CN" sz="2400" dirty="0"/>
          </a:p>
          <a:p>
            <a:pPr lvl="3"/>
            <a:r>
              <a:rPr lang="zh-CN" altLang="zh-CN" sz="2400" dirty="0"/>
              <a:t>中毒性改变</a:t>
            </a:r>
            <a:endParaRPr lang="en-US" altLang="zh-CN" sz="2400" dirty="0"/>
          </a:p>
          <a:p>
            <a:pPr lvl="4"/>
            <a:r>
              <a:rPr lang="zh-CN" altLang="zh-CN" sz="2000" dirty="0"/>
              <a:t>严重传染性疾病、化脓性感染、败血症、恶性肿瘤、中毒及大面积烧伤等</a:t>
            </a:r>
            <a:endParaRPr lang="en-US" altLang="zh-CN" sz="2000" dirty="0"/>
          </a:p>
          <a:p>
            <a:pPr lvl="5"/>
            <a:r>
              <a:rPr lang="zh-CN" altLang="zh-CN" sz="1800" dirty="0"/>
              <a:t>大小</a:t>
            </a:r>
            <a:r>
              <a:rPr lang="zh-CN" altLang="zh-CN" sz="1800" dirty="0" smtClean="0"/>
              <a:t>不等</a:t>
            </a:r>
            <a:endParaRPr lang="en-US" altLang="zh-CN" sz="1800" dirty="0" smtClean="0"/>
          </a:p>
          <a:p>
            <a:pPr lvl="5"/>
            <a:r>
              <a:rPr lang="zh-CN" altLang="zh-CN" sz="1800" dirty="0" smtClean="0"/>
              <a:t>中毒颗粒：中性粒细胞胞质中出现粗大，大小不等、分布不均、染色呈深紫红或紫黑色</a:t>
            </a:r>
            <a:endParaRPr lang="en-US" altLang="zh-CN" sz="1800" dirty="0" smtClean="0"/>
          </a:p>
          <a:p>
            <a:pPr lvl="5"/>
            <a:r>
              <a:rPr lang="zh-CN" altLang="zh-CN" sz="1800" dirty="0" smtClean="0"/>
              <a:t>空</a:t>
            </a:r>
            <a:r>
              <a:rPr lang="zh-CN" altLang="zh-CN" sz="1800" dirty="0"/>
              <a:t>泡</a:t>
            </a:r>
            <a:r>
              <a:rPr lang="zh-CN" altLang="zh-CN" sz="1800" dirty="0" smtClean="0"/>
              <a:t>形成：胞质或胞核中可见</a:t>
            </a:r>
            <a:r>
              <a:rPr lang="en-US" altLang="zh-CN" sz="1800" dirty="0" smtClean="0"/>
              <a:t>1</a:t>
            </a:r>
            <a:r>
              <a:rPr lang="zh-CN" altLang="zh-CN" sz="1800" dirty="0" smtClean="0"/>
              <a:t>个或多个大小不等的空泡</a:t>
            </a:r>
            <a:endParaRPr lang="en-US" altLang="zh-CN" sz="1800" dirty="0" smtClean="0"/>
          </a:p>
          <a:p>
            <a:pPr lvl="5"/>
            <a:r>
              <a:rPr lang="zh-CN" altLang="zh-CN" sz="1800" dirty="0" smtClean="0"/>
              <a:t>核</a:t>
            </a:r>
            <a:r>
              <a:rPr lang="zh-CN" altLang="zh-CN" sz="1800" dirty="0"/>
              <a:t>变性：胞核出现固缩，溶解及碎裂的</a:t>
            </a:r>
            <a:r>
              <a:rPr lang="zh-CN" altLang="zh-CN" sz="1800" dirty="0" smtClean="0"/>
              <a:t>现象</a:t>
            </a:r>
            <a:endParaRPr lang="en-US" altLang="zh-CN" sz="1800" dirty="0"/>
          </a:p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6480720" y="5805264"/>
            <a:ext cx="9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kumimoji="1" lang="zh-CN" altLang="en-US" sz="2000" b="1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核</a:t>
            </a:r>
            <a:r>
              <a:rPr kumimoji="1" lang="zh-CN" altLang="en-US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变性</a:t>
            </a:r>
          </a:p>
        </p:txBody>
      </p:sp>
      <p:pic>
        <p:nvPicPr>
          <p:cNvPr id="6" name="Picture 3" descr="中毒颗粒"/>
          <p:cNvPicPr>
            <a:picLocks noChangeAspect="1" noChangeArrowheads="1"/>
          </p:cNvPicPr>
          <p:nvPr/>
        </p:nvPicPr>
        <p:blipFill rotWithShape="1">
          <a:blip r:embed="rId2" cstate="print"/>
          <a:srcRect r="75641"/>
          <a:stretch/>
        </p:blipFill>
        <p:spPr bwMode="auto">
          <a:xfrm>
            <a:off x="2483768" y="4647579"/>
            <a:ext cx="1125046" cy="1121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中毒颗粒"/>
          <p:cNvPicPr>
            <a:picLocks noChangeAspect="1" noChangeArrowheads="1"/>
          </p:cNvPicPr>
          <p:nvPr/>
        </p:nvPicPr>
        <p:blipFill rotWithShape="1">
          <a:blip r:embed="rId2" cstate="print"/>
          <a:srcRect l="75905"/>
          <a:stretch/>
        </p:blipFill>
        <p:spPr bwMode="auto">
          <a:xfrm>
            <a:off x="6444208" y="4595964"/>
            <a:ext cx="1112869" cy="1121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 descr="中毒颗粒"/>
          <p:cNvPicPr>
            <a:picLocks noChangeAspect="1" noChangeArrowheads="1"/>
          </p:cNvPicPr>
          <p:nvPr/>
        </p:nvPicPr>
        <p:blipFill rotWithShape="1">
          <a:blip r:embed="rId2" cstate="print"/>
          <a:srcRect l="38671" r="36444"/>
          <a:stretch/>
        </p:blipFill>
        <p:spPr bwMode="auto">
          <a:xfrm>
            <a:off x="4544888" y="4607420"/>
            <a:ext cx="1149364" cy="1121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4400872" y="5774659"/>
            <a:ext cx="153928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kumimoji="1" lang="zh-CN" altLang="en-US" sz="2000" b="1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中</a:t>
            </a:r>
            <a:r>
              <a:rPr kumimoji="1" lang="zh-CN" altLang="en-US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毒性</a:t>
            </a:r>
            <a:r>
              <a:rPr kumimoji="1" lang="zh-CN" altLang="en-US" sz="2000" b="1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颗粒</a:t>
            </a:r>
            <a:endParaRPr kumimoji="1" lang="zh-CN" altLang="en-US" sz="2000" b="1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2483768" y="5795972"/>
            <a:ext cx="12938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kumimoji="1" lang="zh-CN" altLang="en-US" sz="2000" b="1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空</a:t>
            </a:r>
            <a:r>
              <a:rPr kumimoji="1" lang="zh-CN" altLang="en-US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泡</a:t>
            </a:r>
            <a:r>
              <a:rPr kumimoji="1" lang="zh-CN" altLang="en-US" sz="2000" b="1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形成</a:t>
            </a:r>
            <a:endParaRPr kumimoji="1" lang="zh-CN" altLang="en-US" sz="2000" b="1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578238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一、血液一般检查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3"/>
            <a:r>
              <a:rPr lang="zh-CN" altLang="zh-CN" sz="2400" dirty="0" smtClean="0"/>
              <a:t>棒</a:t>
            </a:r>
            <a:r>
              <a:rPr lang="zh-CN" altLang="zh-CN" sz="2400" dirty="0"/>
              <a:t>状小体</a:t>
            </a:r>
            <a:endParaRPr lang="en-US" altLang="zh-CN" sz="2400" dirty="0"/>
          </a:p>
          <a:p>
            <a:pPr lvl="4"/>
            <a:r>
              <a:rPr lang="zh-CN" altLang="zh-CN" sz="2000" dirty="0"/>
              <a:t>胞质中红色杆状物质，</a:t>
            </a:r>
            <a:r>
              <a:rPr lang="en-US" altLang="zh-CN" sz="2000" dirty="0"/>
              <a:t>1</a:t>
            </a:r>
            <a:r>
              <a:rPr lang="zh-CN" altLang="zh-CN" sz="2000" dirty="0"/>
              <a:t>个或数个</a:t>
            </a:r>
            <a:endParaRPr lang="en-US" altLang="zh-CN" sz="2000" dirty="0"/>
          </a:p>
          <a:p>
            <a:pPr lvl="4"/>
            <a:r>
              <a:rPr lang="zh-CN" altLang="zh-CN" sz="2000" dirty="0"/>
              <a:t>鉴别急性白血病类型时</a:t>
            </a:r>
            <a:r>
              <a:rPr lang="zh-CN" altLang="en-US" sz="2000" dirty="0"/>
              <a:t>，</a:t>
            </a:r>
            <a:r>
              <a:rPr lang="zh-CN" altLang="zh-CN" sz="2000" dirty="0"/>
              <a:t>有重要价值</a:t>
            </a:r>
          </a:p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9" descr="AP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852936"/>
            <a:ext cx="3168650" cy="29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075467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zh-CN" dirty="0"/>
              <a:t>一、血液一般检查</a:t>
            </a:r>
            <a:endParaRPr lang="zh-CN" altLang="en-US" dirty="0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zh-CN" altLang="zh-CN" sz="2400" dirty="0"/>
              <a:t>嗜酸性粒细胞</a:t>
            </a:r>
            <a:r>
              <a:rPr lang="en-US" altLang="zh-CN" sz="2400" dirty="0"/>
              <a:t>(</a:t>
            </a:r>
            <a:r>
              <a:rPr lang="en-US" altLang="zh-CN" sz="2400" dirty="0" err="1"/>
              <a:t>eosinophil,E</a:t>
            </a:r>
            <a:r>
              <a:rPr lang="en-US" altLang="zh-CN" sz="2400" dirty="0" smtClean="0"/>
              <a:t>)</a:t>
            </a:r>
          </a:p>
          <a:p>
            <a:pPr lvl="3"/>
            <a:r>
              <a:rPr lang="zh-CN" altLang="zh-CN" dirty="0" smtClean="0"/>
              <a:t>增多</a:t>
            </a:r>
            <a:endParaRPr lang="en-US" altLang="zh-CN" dirty="0"/>
          </a:p>
          <a:p>
            <a:pPr lvl="4"/>
            <a:r>
              <a:rPr lang="zh-CN" altLang="zh-CN" sz="2200" dirty="0" smtClean="0"/>
              <a:t>过敏性疾病</a:t>
            </a:r>
            <a:endParaRPr lang="en-US" altLang="zh-CN" sz="2200" dirty="0" smtClean="0"/>
          </a:p>
          <a:p>
            <a:pPr lvl="4"/>
            <a:r>
              <a:rPr lang="zh-CN" altLang="zh-CN" sz="2200" dirty="0" smtClean="0"/>
              <a:t>寄生虫病</a:t>
            </a:r>
            <a:endParaRPr lang="en-US" altLang="zh-CN" sz="2200" dirty="0"/>
          </a:p>
          <a:p>
            <a:pPr lvl="4"/>
            <a:r>
              <a:rPr lang="zh-CN" altLang="zh-CN" sz="2200" dirty="0" smtClean="0"/>
              <a:t>皮肤病</a:t>
            </a:r>
            <a:endParaRPr lang="en-US" altLang="zh-CN" sz="2200" dirty="0" smtClean="0"/>
          </a:p>
          <a:p>
            <a:pPr lvl="4"/>
            <a:r>
              <a:rPr lang="zh-CN" altLang="zh-CN" sz="2200" dirty="0" smtClean="0"/>
              <a:t>血液病</a:t>
            </a:r>
            <a:endParaRPr lang="en-US" altLang="zh-CN" sz="2200" dirty="0" smtClean="0"/>
          </a:p>
          <a:p>
            <a:pPr lvl="4"/>
            <a:r>
              <a:rPr lang="zh-CN" altLang="zh-CN" sz="2200" dirty="0" smtClean="0"/>
              <a:t>某些传染病</a:t>
            </a:r>
            <a:endParaRPr lang="en-US" altLang="zh-CN" sz="2200" dirty="0" smtClean="0"/>
          </a:p>
          <a:p>
            <a:pPr lvl="4"/>
            <a:r>
              <a:rPr lang="zh-CN" altLang="zh-CN" sz="2200" dirty="0" smtClean="0"/>
              <a:t>其他</a:t>
            </a:r>
            <a:endParaRPr lang="en-US" altLang="zh-CN" sz="2200" dirty="0" smtClean="0"/>
          </a:p>
          <a:p>
            <a:pPr lvl="5"/>
            <a:r>
              <a:rPr lang="zh-CN" altLang="zh-CN" sz="2000" dirty="0" smtClean="0"/>
              <a:t>如</a:t>
            </a:r>
            <a:r>
              <a:rPr lang="zh-CN" altLang="zh-CN" sz="2000" dirty="0"/>
              <a:t>风湿性疾病、腺垂体功能减退症</a:t>
            </a:r>
            <a:r>
              <a:rPr lang="zh-CN" altLang="zh-CN" sz="2000" dirty="0" smtClean="0"/>
              <a:t>等</a:t>
            </a:r>
            <a:endParaRPr lang="zh-CN" altLang="zh-CN" sz="2000" dirty="0"/>
          </a:p>
          <a:p>
            <a:pPr lvl="3"/>
            <a:r>
              <a:rPr lang="zh-CN" altLang="zh-CN" dirty="0" smtClean="0"/>
              <a:t>减少</a:t>
            </a:r>
            <a:endParaRPr lang="en-US" altLang="zh-CN" dirty="0"/>
          </a:p>
          <a:p>
            <a:pPr lvl="4"/>
            <a:r>
              <a:rPr lang="zh-CN" altLang="zh-CN" sz="2200" dirty="0"/>
              <a:t>临床意义</a:t>
            </a:r>
            <a:r>
              <a:rPr lang="zh-CN" altLang="zh-CN" sz="2200" dirty="0" smtClean="0"/>
              <a:t>较小</a:t>
            </a:r>
            <a:endParaRPr lang="zh-CN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一、血液一般检查</a:t>
            </a:r>
            <a:endParaRPr lang="zh-CN" altLang="en-US" dirty="0" smtClean="0"/>
          </a:p>
        </p:txBody>
      </p:sp>
      <p:sp>
        <p:nvSpPr>
          <p:cNvPr id="5427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zh-CN" altLang="zh-CN" dirty="0"/>
              <a:t>嗜碱性粒细胞</a:t>
            </a:r>
            <a:r>
              <a:rPr lang="en-US" altLang="zh-CN" dirty="0"/>
              <a:t>(</a:t>
            </a:r>
            <a:r>
              <a:rPr lang="en-US" altLang="zh-CN" dirty="0" err="1"/>
              <a:t>basophil,B</a:t>
            </a:r>
            <a:r>
              <a:rPr lang="en-US" altLang="zh-CN" dirty="0" smtClean="0"/>
              <a:t>)</a:t>
            </a:r>
          </a:p>
          <a:p>
            <a:pPr lvl="3"/>
            <a:r>
              <a:rPr lang="zh-CN" altLang="zh-CN" dirty="0" smtClean="0"/>
              <a:t>增多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过敏性疾病，如药物、食物引起的超敏反应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血液病，如慢性粒细胞白血病、嗜碱性粒细胞白血病等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恶性肿瘤，主要见于转移癌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其他，如糖尿病、某些传染病等</a:t>
            </a:r>
          </a:p>
          <a:p>
            <a:pPr lvl="3"/>
            <a:r>
              <a:rPr lang="zh-CN" altLang="zh-CN" dirty="0" smtClean="0"/>
              <a:t>减少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一般无临床意义</a:t>
            </a:r>
          </a:p>
          <a:p>
            <a:endParaRPr lang="zh-CN" altLang="en-US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一、血液一般检查</a:t>
            </a:r>
            <a:endParaRPr lang="zh-CN" altLang="en-US" dirty="0" smtClean="0"/>
          </a:p>
        </p:txBody>
      </p:sp>
      <p:sp>
        <p:nvSpPr>
          <p:cNvPr id="55299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zh-CN" altLang="zh-CN" dirty="0"/>
              <a:t>淋巴细胞</a:t>
            </a:r>
            <a:r>
              <a:rPr lang="en-US" altLang="zh-CN" dirty="0"/>
              <a:t>(</a:t>
            </a:r>
            <a:r>
              <a:rPr lang="en-US" altLang="zh-CN" dirty="0" err="1"/>
              <a:t>lymphocyte,L</a:t>
            </a:r>
            <a:r>
              <a:rPr lang="en-US" altLang="zh-CN" dirty="0" smtClean="0"/>
              <a:t>)</a:t>
            </a:r>
          </a:p>
          <a:p>
            <a:pPr lvl="3"/>
            <a:r>
              <a:rPr lang="zh-CN" altLang="zh-CN" dirty="0" smtClean="0"/>
              <a:t>增多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某些细菌或病毒感染性疾病，如麻疹、水痘、病毒性肝炎、百日咳、梅毒等；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急、慢性淋巴细胞白血病等；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移植排斥反应；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再生障碍性贫血，淋巴细胞相对增高。</a:t>
            </a:r>
            <a:r>
              <a:rPr lang="en-US" altLang="zh-CN" dirty="0" smtClean="0"/>
              <a:t>  </a:t>
            </a:r>
            <a:endParaRPr lang="zh-CN" altLang="zh-CN" dirty="0" smtClean="0"/>
          </a:p>
          <a:p>
            <a:pPr lvl="3"/>
            <a:r>
              <a:rPr lang="zh-CN" altLang="zh-CN" dirty="0" smtClean="0"/>
              <a:t>减少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应用肾上腺皮质激素等药物、放射线损伤、免疫缺陷性疾病等</a:t>
            </a:r>
          </a:p>
          <a:p>
            <a:endParaRPr lang="zh-CN" altLang="en-US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一、血液一般</a:t>
            </a:r>
            <a:r>
              <a:rPr lang="zh-CN" altLang="zh-CN" dirty="0" smtClean="0"/>
              <a:t>检查</a:t>
            </a:r>
            <a:endParaRPr lang="zh-CN" altLang="en-US" dirty="0" smtClean="0"/>
          </a:p>
        </p:txBody>
      </p:sp>
      <p:sp>
        <p:nvSpPr>
          <p:cNvPr id="5632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zh-CN" altLang="zh-CN" dirty="0"/>
              <a:t>单核细胞</a:t>
            </a:r>
            <a:r>
              <a:rPr lang="en-US" altLang="zh-CN" dirty="0"/>
              <a:t>(</a:t>
            </a:r>
            <a:r>
              <a:rPr lang="en-US" altLang="zh-CN" dirty="0" err="1"/>
              <a:t>monocyte,M</a:t>
            </a:r>
            <a:r>
              <a:rPr lang="en-US" altLang="zh-CN" dirty="0" smtClean="0"/>
              <a:t>)</a:t>
            </a:r>
          </a:p>
          <a:p>
            <a:pPr lvl="3"/>
            <a:r>
              <a:rPr lang="zh-CN" altLang="zh-CN" dirty="0" smtClean="0"/>
              <a:t>增多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生理性情况下</a:t>
            </a:r>
            <a:endParaRPr lang="en-US" altLang="zh-CN" dirty="0" smtClean="0"/>
          </a:p>
          <a:p>
            <a:pPr lvl="5"/>
            <a:r>
              <a:rPr lang="zh-CN" altLang="zh-CN" dirty="0" smtClean="0"/>
              <a:t>婴幼儿及儿童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病理情况下</a:t>
            </a:r>
            <a:endParaRPr lang="en-US" altLang="zh-CN" dirty="0" smtClean="0"/>
          </a:p>
          <a:p>
            <a:pPr lvl="5"/>
            <a:r>
              <a:rPr lang="zh-CN" altLang="zh-CN" dirty="0" smtClean="0"/>
              <a:t>感染：如感染性心内膜炎、疟疾、活动性肺结核等；</a:t>
            </a:r>
            <a:endParaRPr lang="en-US" altLang="zh-CN" dirty="0" smtClean="0"/>
          </a:p>
          <a:p>
            <a:pPr lvl="5"/>
            <a:r>
              <a:rPr lang="zh-CN" altLang="zh-CN" dirty="0" smtClean="0"/>
              <a:t>血液病：如淋巴瘤、骨髓增生异常综合征等。</a:t>
            </a:r>
          </a:p>
          <a:p>
            <a:pPr lvl="3"/>
            <a:r>
              <a:rPr lang="zh-CN" altLang="zh-CN" dirty="0" smtClean="0"/>
              <a:t>减少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一般无临床意义</a:t>
            </a:r>
          </a:p>
          <a:p>
            <a:endParaRPr lang="zh-CN" altLang="en-US" dirty="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一、血液一般检查</a:t>
            </a:r>
            <a:endParaRPr lang="zh-CN" altLang="en-US" dirty="0" smtClean="0"/>
          </a:p>
        </p:txBody>
      </p:sp>
      <p:sp>
        <p:nvSpPr>
          <p:cNvPr id="5734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血小板</a:t>
            </a:r>
            <a:r>
              <a:rPr lang="en-US" altLang="zh-CN" dirty="0"/>
              <a:t>(platelet)</a:t>
            </a:r>
            <a:r>
              <a:rPr lang="zh-CN" altLang="zh-CN" dirty="0"/>
              <a:t>计数</a:t>
            </a:r>
            <a:endParaRPr lang="zh-CN" altLang="en-US" dirty="0"/>
          </a:p>
          <a:p>
            <a:pPr lvl="1"/>
            <a:r>
              <a:rPr lang="zh-CN" altLang="zh-CN" dirty="0" smtClean="0"/>
              <a:t>参考范围</a:t>
            </a:r>
            <a:r>
              <a:rPr lang="en-US" altLang="zh-CN" dirty="0" smtClean="0"/>
              <a:t>  </a:t>
            </a:r>
          </a:p>
          <a:p>
            <a:pPr lvl="2"/>
            <a:r>
              <a:rPr lang="zh-CN" altLang="zh-CN" dirty="0" smtClean="0"/>
              <a:t>（</a:t>
            </a:r>
            <a:r>
              <a:rPr lang="en-US" altLang="zh-CN" dirty="0" smtClean="0"/>
              <a:t>125</a:t>
            </a:r>
            <a:r>
              <a:rPr lang="zh-CN" altLang="zh-CN" dirty="0" smtClean="0"/>
              <a:t>～</a:t>
            </a:r>
            <a:r>
              <a:rPr lang="en-US" altLang="zh-CN" dirty="0" smtClean="0"/>
              <a:t>350)</a:t>
            </a:r>
            <a:r>
              <a:rPr lang="zh-CN" altLang="zh-CN" dirty="0" smtClean="0"/>
              <a:t>×</a:t>
            </a:r>
            <a:r>
              <a:rPr lang="en-US" altLang="zh-CN" dirty="0" smtClean="0"/>
              <a:t>10</a:t>
            </a:r>
            <a:r>
              <a:rPr lang="en-US" altLang="zh-CN" baseline="30000" dirty="0" smtClean="0"/>
              <a:t>9</a:t>
            </a:r>
            <a:r>
              <a:rPr lang="zh-CN" altLang="zh-CN" dirty="0" smtClean="0"/>
              <a:t>／</a:t>
            </a:r>
            <a:r>
              <a:rPr lang="en-US" altLang="zh-CN" dirty="0" smtClean="0"/>
              <a:t>L</a:t>
            </a:r>
            <a:r>
              <a:rPr lang="zh-CN" altLang="zh-CN" dirty="0" smtClean="0"/>
              <a:t>。</a:t>
            </a:r>
          </a:p>
          <a:p>
            <a:pPr lvl="1"/>
            <a:r>
              <a:rPr lang="zh-CN" altLang="zh-CN" dirty="0" smtClean="0"/>
              <a:t>临床意义</a:t>
            </a:r>
          </a:p>
          <a:p>
            <a:pPr lvl="2"/>
            <a:r>
              <a:rPr lang="zh-CN" altLang="zh-CN" dirty="0" smtClean="0"/>
              <a:t>增多：血小板计数＞</a:t>
            </a:r>
            <a:r>
              <a:rPr lang="en-US" altLang="zh-CN" dirty="0" smtClean="0"/>
              <a:t>400</a:t>
            </a:r>
            <a:r>
              <a:rPr lang="zh-CN" altLang="zh-CN" dirty="0" smtClean="0"/>
              <a:t>×</a:t>
            </a:r>
            <a:r>
              <a:rPr lang="en-US" altLang="zh-CN" dirty="0" smtClean="0"/>
              <a:t>10</a:t>
            </a:r>
            <a:r>
              <a:rPr lang="en-US" altLang="zh-CN" baseline="30000" dirty="0" smtClean="0"/>
              <a:t>9</a:t>
            </a:r>
            <a:r>
              <a:rPr lang="zh-CN" altLang="zh-CN" dirty="0" smtClean="0"/>
              <a:t>／</a:t>
            </a:r>
            <a:r>
              <a:rPr lang="en-US" altLang="zh-CN" dirty="0" smtClean="0"/>
              <a:t>L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原发性增多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反应性增多</a:t>
            </a:r>
          </a:p>
          <a:p>
            <a:pPr lvl="2"/>
            <a:r>
              <a:rPr lang="zh-CN" altLang="zh-CN" dirty="0" smtClean="0"/>
              <a:t>减少：血小板计数＜</a:t>
            </a:r>
            <a:r>
              <a:rPr lang="en-US" altLang="zh-CN" dirty="0" smtClean="0"/>
              <a:t>100</a:t>
            </a:r>
            <a:r>
              <a:rPr lang="zh-CN" altLang="zh-CN" dirty="0" smtClean="0"/>
              <a:t>×</a:t>
            </a:r>
            <a:r>
              <a:rPr lang="en-US" altLang="zh-CN" dirty="0" smtClean="0"/>
              <a:t>10</a:t>
            </a:r>
            <a:r>
              <a:rPr lang="en-US" altLang="zh-CN" baseline="30000" dirty="0" smtClean="0"/>
              <a:t>9</a:t>
            </a:r>
            <a:r>
              <a:rPr lang="zh-CN" altLang="zh-CN" dirty="0" smtClean="0"/>
              <a:t>／</a:t>
            </a:r>
            <a:r>
              <a:rPr lang="en-US" altLang="zh-CN" dirty="0" smtClean="0"/>
              <a:t>L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生成障碍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破坏或消耗增多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分布异常</a:t>
            </a:r>
          </a:p>
          <a:p>
            <a:endParaRPr lang="zh-CN" altLang="en-US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二、出血性及血栓性疾病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出血时间（</a:t>
            </a:r>
            <a:r>
              <a:rPr lang="en-US" altLang="zh-CN" dirty="0"/>
              <a:t>bleeding </a:t>
            </a:r>
            <a:r>
              <a:rPr lang="en-US" altLang="zh-CN" dirty="0" err="1"/>
              <a:t>time,BT</a:t>
            </a:r>
            <a:r>
              <a:rPr lang="zh-CN" altLang="zh-CN" dirty="0"/>
              <a:t>）</a:t>
            </a:r>
            <a:endParaRPr lang="en-US" altLang="zh-CN" dirty="0"/>
          </a:p>
          <a:p>
            <a:pPr lvl="1"/>
            <a:r>
              <a:rPr lang="zh-CN" altLang="zh-CN" dirty="0"/>
              <a:t>参考范围 </a:t>
            </a:r>
            <a:endParaRPr lang="en-US" altLang="zh-CN" dirty="0"/>
          </a:p>
          <a:p>
            <a:pPr lvl="2"/>
            <a:r>
              <a:rPr lang="zh-CN" altLang="zh-CN" dirty="0"/>
              <a:t>模板法或出血时间测定器法：</a:t>
            </a:r>
            <a:r>
              <a:rPr lang="en-US" altLang="zh-CN" dirty="0"/>
              <a:t>6.9min</a:t>
            </a:r>
            <a:r>
              <a:rPr lang="zh-CN" altLang="zh-CN" dirty="0"/>
              <a:t>±</a:t>
            </a:r>
            <a:r>
              <a:rPr lang="en-US" altLang="zh-CN" dirty="0"/>
              <a:t>2.1min</a:t>
            </a:r>
            <a:endParaRPr lang="zh-CN" altLang="zh-CN" dirty="0"/>
          </a:p>
          <a:p>
            <a:pPr lvl="1"/>
            <a:r>
              <a:rPr lang="zh-CN" altLang="en-US" dirty="0"/>
              <a:t>临床意义</a:t>
            </a:r>
            <a:endParaRPr lang="en-US" altLang="zh-CN" dirty="0"/>
          </a:p>
          <a:p>
            <a:pPr lvl="2"/>
            <a:r>
              <a:rPr lang="zh-CN" altLang="zh-CN" dirty="0"/>
              <a:t>延长</a:t>
            </a:r>
            <a:endParaRPr lang="en-US" altLang="zh-CN" dirty="0"/>
          </a:p>
          <a:p>
            <a:pPr lvl="3"/>
            <a:r>
              <a:rPr lang="zh-CN" altLang="zh-CN" dirty="0"/>
              <a:t>血小板数量明显减少，如原发性和继发性血小板减少性</a:t>
            </a:r>
            <a:r>
              <a:rPr lang="zh-CN" altLang="zh-CN" dirty="0" smtClean="0"/>
              <a:t>紫癜</a:t>
            </a:r>
            <a:endParaRPr lang="en-US" altLang="zh-CN" dirty="0"/>
          </a:p>
          <a:p>
            <a:pPr lvl="3"/>
            <a:r>
              <a:rPr lang="zh-CN" altLang="zh-CN" dirty="0"/>
              <a:t>血小板功能异常、严重缺乏某些凝血因子、血管异常或药物</a:t>
            </a:r>
            <a:r>
              <a:rPr lang="zh-CN" altLang="zh-CN" dirty="0" smtClean="0"/>
              <a:t>影响</a:t>
            </a:r>
            <a:endParaRPr lang="zh-CN" altLang="zh-CN" dirty="0"/>
          </a:p>
          <a:p>
            <a:pPr lvl="2"/>
            <a:r>
              <a:rPr lang="zh-CN" altLang="zh-CN" dirty="0"/>
              <a:t>缩短</a:t>
            </a:r>
            <a:endParaRPr lang="en-US" altLang="zh-CN" dirty="0"/>
          </a:p>
          <a:p>
            <a:pPr lvl="3"/>
            <a:r>
              <a:rPr lang="zh-CN" altLang="zh-CN" dirty="0"/>
              <a:t>一般临床意义</a:t>
            </a:r>
            <a:r>
              <a:rPr lang="zh-CN" altLang="zh-CN" dirty="0" smtClean="0"/>
              <a:t>不大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4701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二、出血性及血栓性疾病检查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血浆凝血酶原时间</a:t>
            </a:r>
            <a:r>
              <a:rPr lang="zh-CN" altLang="zh-CN" dirty="0" smtClean="0"/>
              <a:t>测定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常</a:t>
            </a:r>
            <a:r>
              <a:rPr lang="zh-CN" altLang="zh-CN" dirty="0"/>
              <a:t>作为外源性凝血活性的综合性筛查</a:t>
            </a:r>
            <a:r>
              <a:rPr lang="zh-CN" altLang="zh-CN" dirty="0" smtClean="0"/>
              <a:t>指标</a:t>
            </a:r>
            <a:endParaRPr lang="zh-CN" altLang="zh-CN" dirty="0"/>
          </a:p>
          <a:p>
            <a:pPr lvl="1"/>
            <a:r>
              <a:rPr lang="zh-CN" altLang="zh-CN" dirty="0"/>
              <a:t>参考范围</a:t>
            </a:r>
          </a:p>
          <a:p>
            <a:pPr lvl="2"/>
            <a:r>
              <a:rPr lang="zh-CN" altLang="zh-CN" dirty="0" smtClean="0"/>
              <a:t>凝血酶原时间</a:t>
            </a:r>
            <a:r>
              <a:rPr lang="en-US" altLang="zh-CN" dirty="0"/>
              <a:t>(plasma </a:t>
            </a:r>
            <a:r>
              <a:rPr lang="en-US" altLang="zh-CN" dirty="0" err="1"/>
              <a:t>prothrombintime</a:t>
            </a:r>
            <a:r>
              <a:rPr lang="zh-CN" altLang="zh-CN" dirty="0"/>
              <a:t>，</a:t>
            </a:r>
            <a:r>
              <a:rPr lang="en-US" altLang="zh-CN" dirty="0"/>
              <a:t>PT)</a:t>
            </a:r>
          </a:p>
          <a:p>
            <a:pPr lvl="3"/>
            <a:r>
              <a:rPr lang="en-US" altLang="zh-CN" dirty="0" smtClean="0"/>
              <a:t>11</a:t>
            </a:r>
            <a:r>
              <a:rPr lang="zh-CN" altLang="zh-CN" dirty="0"/>
              <a:t>～</a:t>
            </a:r>
            <a:r>
              <a:rPr lang="en-US" altLang="zh-CN" dirty="0"/>
              <a:t>14</a:t>
            </a:r>
            <a:r>
              <a:rPr lang="zh-CN" altLang="zh-CN" dirty="0"/>
              <a:t>秒，超过正常对照</a:t>
            </a:r>
            <a:r>
              <a:rPr lang="en-US" altLang="zh-CN" dirty="0"/>
              <a:t>3</a:t>
            </a:r>
            <a:r>
              <a:rPr lang="zh-CN" altLang="zh-CN" dirty="0"/>
              <a:t>秒以上有临床意义</a:t>
            </a:r>
          </a:p>
          <a:p>
            <a:pPr lvl="2"/>
            <a:r>
              <a:rPr lang="zh-CN" altLang="zh-CN" dirty="0"/>
              <a:t>凝血酶原时间比值</a:t>
            </a:r>
            <a:r>
              <a:rPr lang="zh-CN" altLang="zh-CN" sz="2400" dirty="0"/>
              <a:t>（</a:t>
            </a:r>
            <a:r>
              <a:rPr lang="en-US" altLang="zh-CN" sz="2400" dirty="0" err="1"/>
              <a:t>prothrombin</a:t>
            </a:r>
            <a:r>
              <a:rPr lang="en-US" altLang="zh-CN" sz="2400" dirty="0"/>
              <a:t> time ratio</a:t>
            </a:r>
            <a:r>
              <a:rPr lang="zh-CN" altLang="zh-CN" sz="2400" dirty="0"/>
              <a:t>，</a:t>
            </a:r>
            <a:r>
              <a:rPr lang="en-US" altLang="zh-CN" sz="2400" dirty="0"/>
              <a:t>PTR</a:t>
            </a:r>
            <a:r>
              <a:rPr lang="zh-CN" altLang="zh-CN" sz="2400" dirty="0"/>
              <a:t>）</a:t>
            </a:r>
            <a:endParaRPr lang="en-US" altLang="zh-CN" sz="2400" dirty="0"/>
          </a:p>
          <a:p>
            <a:pPr lvl="3"/>
            <a:r>
              <a:rPr lang="zh-CN" altLang="zh-CN" dirty="0"/>
              <a:t>即患者</a:t>
            </a:r>
            <a:r>
              <a:rPr lang="en-US" altLang="zh-CN" dirty="0"/>
              <a:t>PT/</a:t>
            </a:r>
            <a:r>
              <a:rPr lang="zh-CN" altLang="zh-CN" dirty="0"/>
              <a:t>正常对照</a:t>
            </a:r>
            <a:r>
              <a:rPr lang="en-US" altLang="zh-CN" dirty="0" smtClean="0"/>
              <a:t>PT</a:t>
            </a:r>
          </a:p>
          <a:p>
            <a:pPr lvl="3"/>
            <a:r>
              <a:rPr lang="zh-CN" altLang="zh-CN" dirty="0" smtClean="0"/>
              <a:t>参考范围</a:t>
            </a:r>
            <a:r>
              <a:rPr lang="zh-CN" altLang="en-US" dirty="0"/>
              <a:t>：</a:t>
            </a:r>
            <a:r>
              <a:rPr lang="en-US" altLang="zh-CN" dirty="0" smtClean="0"/>
              <a:t>0.85</a:t>
            </a:r>
            <a:r>
              <a:rPr lang="zh-CN" altLang="zh-CN" dirty="0"/>
              <a:t>～</a:t>
            </a:r>
            <a:r>
              <a:rPr lang="en-US" altLang="zh-CN" dirty="0"/>
              <a:t>1.15</a:t>
            </a:r>
            <a:endParaRPr lang="zh-CN" altLang="zh-CN" dirty="0"/>
          </a:p>
          <a:p>
            <a:pPr lvl="2"/>
            <a:r>
              <a:rPr lang="zh-CN" altLang="zh-CN" dirty="0"/>
              <a:t>国际标准化比值</a:t>
            </a:r>
            <a:r>
              <a:rPr lang="zh-CN" altLang="zh-CN" sz="2200" dirty="0"/>
              <a:t>（</a:t>
            </a:r>
            <a:r>
              <a:rPr lang="en-US" altLang="zh-CN" sz="2200" dirty="0"/>
              <a:t>international normalized ratio</a:t>
            </a:r>
            <a:r>
              <a:rPr lang="zh-CN" altLang="zh-CN" sz="2200" dirty="0"/>
              <a:t>，</a:t>
            </a:r>
            <a:r>
              <a:rPr lang="en-US" altLang="zh-CN" sz="2200" dirty="0"/>
              <a:t>INR</a:t>
            </a:r>
            <a:r>
              <a:rPr lang="zh-CN" altLang="zh-CN" sz="2200" dirty="0" smtClean="0"/>
              <a:t>）</a:t>
            </a:r>
            <a:endParaRPr lang="en-US" altLang="zh-CN" sz="2200" dirty="0"/>
          </a:p>
          <a:p>
            <a:pPr lvl="3"/>
            <a:r>
              <a:rPr lang="zh-CN" altLang="zh-CN" dirty="0"/>
              <a:t>参考</a:t>
            </a:r>
            <a:r>
              <a:rPr lang="zh-CN" altLang="zh-CN" dirty="0" smtClean="0"/>
              <a:t>范围</a:t>
            </a:r>
            <a:r>
              <a:rPr lang="zh-CN" altLang="en-US" dirty="0" smtClean="0"/>
              <a:t>：</a:t>
            </a:r>
            <a:r>
              <a:rPr lang="en-US" altLang="zh-CN" dirty="0" smtClean="0"/>
              <a:t>0.8</a:t>
            </a:r>
            <a:r>
              <a:rPr lang="zh-CN" altLang="zh-CN" dirty="0"/>
              <a:t>～</a:t>
            </a:r>
            <a:r>
              <a:rPr lang="en-US" altLang="zh-CN" dirty="0"/>
              <a:t>1.2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830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二、出血性及血栓性疾病检查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en-US" dirty="0" smtClean="0"/>
              <a:t>临床意义</a:t>
            </a:r>
            <a:endParaRPr lang="en-US" altLang="zh-CN" dirty="0" smtClean="0"/>
          </a:p>
          <a:p>
            <a:pPr lvl="2"/>
            <a:r>
              <a:rPr lang="en-US" altLang="zh-CN" dirty="0"/>
              <a:t>PT</a:t>
            </a:r>
            <a:r>
              <a:rPr lang="zh-CN" altLang="zh-CN" dirty="0"/>
              <a:t>延长</a:t>
            </a:r>
            <a:endParaRPr lang="en-US" altLang="zh-CN" dirty="0"/>
          </a:p>
          <a:p>
            <a:pPr lvl="3"/>
            <a:r>
              <a:rPr lang="zh-CN" altLang="zh-CN" dirty="0"/>
              <a:t>见于外源性凝血途径的凝血因子和纤维蛋白原缺乏，如</a:t>
            </a:r>
            <a:r>
              <a:rPr lang="en-US" altLang="zh-CN" dirty="0"/>
              <a:t>DIC</a:t>
            </a:r>
            <a:r>
              <a:rPr lang="zh-CN" altLang="zh-CN" dirty="0"/>
              <a:t>晚期、维生素</a:t>
            </a:r>
            <a:r>
              <a:rPr lang="en-US" altLang="zh-CN" dirty="0"/>
              <a:t>K</a:t>
            </a:r>
            <a:r>
              <a:rPr lang="zh-CN" altLang="zh-CN" dirty="0"/>
              <a:t>缺乏、纤溶亢进等</a:t>
            </a:r>
          </a:p>
          <a:p>
            <a:pPr lvl="2"/>
            <a:r>
              <a:rPr lang="en-US" altLang="zh-CN" dirty="0"/>
              <a:t>PT</a:t>
            </a:r>
            <a:r>
              <a:rPr lang="zh-CN" altLang="zh-CN" dirty="0"/>
              <a:t>缩短</a:t>
            </a:r>
            <a:endParaRPr lang="en-US" altLang="zh-CN" dirty="0"/>
          </a:p>
          <a:p>
            <a:pPr lvl="3"/>
            <a:r>
              <a:rPr lang="zh-CN" altLang="zh-CN" dirty="0"/>
              <a:t>见于血液呈高凝状态，如</a:t>
            </a:r>
            <a:r>
              <a:rPr lang="en-US" altLang="zh-CN" dirty="0"/>
              <a:t>DIC</a:t>
            </a:r>
            <a:r>
              <a:rPr lang="zh-CN" altLang="zh-CN" dirty="0"/>
              <a:t>早期、心肌梗死、脑血栓形成、深部静脉血栓形成等</a:t>
            </a:r>
          </a:p>
          <a:p>
            <a:pPr lvl="2"/>
            <a:r>
              <a:rPr lang="zh-CN" altLang="zh-CN" dirty="0"/>
              <a:t>口服香豆素类抗凝剂治疗的监测</a:t>
            </a:r>
            <a:endParaRPr lang="en-US" altLang="zh-CN" dirty="0"/>
          </a:p>
          <a:p>
            <a:pPr lvl="3"/>
            <a:r>
              <a:rPr lang="en-US" altLang="zh-CN" dirty="0"/>
              <a:t>INR</a:t>
            </a:r>
            <a:r>
              <a:rPr lang="zh-CN" altLang="zh-CN" dirty="0"/>
              <a:t>一般维持在</a:t>
            </a:r>
            <a:r>
              <a:rPr lang="en-US" altLang="zh-CN" dirty="0"/>
              <a:t>2.0</a:t>
            </a:r>
            <a:r>
              <a:rPr lang="zh-CN" altLang="zh-CN" dirty="0"/>
              <a:t>～</a:t>
            </a:r>
            <a:r>
              <a:rPr lang="en-US" altLang="zh-CN" dirty="0"/>
              <a:t>3.0</a:t>
            </a:r>
            <a:r>
              <a:rPr lang="zh-CN" altLang="zh-CN" dirty="0"/>
              <a:t>为宜</a:t>
            </a:r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384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一、血液一般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一</a:t>
            </a:r>
            <a:r>
              <a:rPr lang="en-US" altLang="zh-CN" dirty="0"/>
              <a:t>)</a:t>
            </a:r>
            <a:r>
              <a:rPr lang="zh-CN" altLang="zh-CN" dirty="0"/>
              <a:t>红细胞计数与血红蛋白</a:t>
            </a:r>
            <a:r>
              <a:rPr lang="zh-CN" altLang="zh-CN" dirty="0" smtClean="0"/>
              <a:t>测定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参考范围</a:t>
            </a:r>
            <a:endParaRPr lang="zh-CN" altLang="zh-CN" dirty="0"/>
          </a:p>
          <a:p>
            <a:pPr lvl="2"/>
            <a:r>
              <a:rPr lang="zh-CN" altLang="zh-CN" dirty="0"/>
              <a:t>红细胞（</a:t>
            </a:r>
            <a:r>
              <a:rPr lang="en-US" altLang="zh-CN" dirty="0"/>
              <a:t>red blood </a:t>
            </a:r>
            <a:r>
              <a:rPr lang="en-US" altLang="zh-CN" dirty="0" err="1"/>
              <a:t>cells,RBC</a:t>
            </a:r>
            <a:r>
              <a:rPr lang="zh-CN" altLang="zh-CN" dirty="0"/>
              <a:t>）数</a:t>
            </a:r>
          </a:p>
          <a:p>
            <a:pPr lvl="3"/>
            <a:r>
              <a:rPr lang="zh-CN" altLang="zh-CN" dirty="0"/>
              <a:t>成年男性（</a:t>
            </a:r>
            <a:r>
              <a:rPr lang="en-US" altLang="zh-CN" dirty="0"/>
              <a:t>4.3</a:t>
            </a:r>
            <a:r>
              <a:rPr lang="zh-CN" altLang="zh-CN" dirty="0"/>
              <a:t>～</a:t>
            </a:r>
            <a:r>
              <a:rPr lang="en-US" altLang="zh-CN" dirty="0"/>
              <a:t>5.8</a:t>
            </a:r>
            <a:r>
              <a:rPr lang="zh-CN" altLang="zh-CN" dirty="0"/>
              <a:t>）×</a:t>
            </a:r>
            <a:r>
              <a:rPr lang="en-US" altLang="zh-CN" dirty="0"/>
              <a:t>10</a:t>
            </a:r>
            <a:r>
              <a:rPr lang="en-US" altLang="zh-CN" baseline="30000" dirty="0"/>
              <a:t>12</a:t>
            </a:r>
            <a:r>
              <a:rPr lang="en-US" altLang="zh-CN" dirty="0"/>
              <a:t>/L</a:t>
            </a:r>
            <a:endParaRPr lang="zh-CN" altLang="zh-CN" dirty="0"/>
          </a:p>
          <a:p>
            <a:pPr lvl="3"/>
            <a:r>
              <a:rPr lang="zh-CN" altLang="zh-CN" dirty="0"/>
              <a:t>成年女性（</a:t>
            </a:r>
            <a:r>
              <a:rPr lang="en-US" altLang="zh-CN" dirty="0"/>
              <a:t>3.8</a:t>
            </a:r>
            <a:r>
              <a:rPr lang="zh-CN" altLang="zh-CN" dirty="0"/>
              <a:t>～</a:t>
            </a:r>
            <a:r>
              <a:rPr lang="en-US" altLang="zh-CN" dirty="0"/>
              <a:t>5.1</a:t>
            </a:r>
            <a:r>
              <a:rPr lang="zh-CN" altLang="zh-CN" dirty="0"/>
              <a:t>）×</a:t>
            </a:r>
            <a:r>
              <a:rPr lang="en-US" altLang="zh-CN" dirty="0"/>
              <a:t>10</a:t>
            </a:r>
            <a:r>
              <a:rPr lang="en-US" altLang="zh-CN" baseline="30000" dirty="0"/>
              <a:t>12</a:t>
            </a:r>
            <a:r>
              <a:rPr lang="en-US" altLang="zh-CN" dirty="0"/>
              <a:t>/L</a:t>
            </a:r>
            <a:endParaRPr lang="zh-CN" altLang="zh-CN" dirty="0"/>
          </a:p>
          <a:p>
            <a:pPr lvl="3"/>
            <a:r>
              <a:rPr lang="zh-CN" altLang="zh-CN" dirty="0"/>
              <a:t>新生儿</a:t>
            </a:r>
            <a:r>
              <a:rPr lang="en-US" altLang="zh-CN" dirty="0"/>
              <a:t>   </a:t>
            </a:r>
            <a:r>
              <a:rPr lang="zh-CN" altLang="zh-CN" dirty="0"/>
              <a:t>（</a:t>
            </a:r>
            <a:r>
              <a:rPr lang="en-US" altLang="zh-CN" dirty="0"/>
              <a:t>5.2</a:t>
            </a:r>
            <a:r>
              <a:rPr lang="zh-CN" altLang="zh-CN" dirty="0"/>
              <a:t>～</a:t>
            </a:r>
            <a:r>
              <a:rPr lang="en-US" altLang="zh-CN" dirty="0"/>
              <a:t>6.4</a:t>
            </a:r>
            <a:r>
              <a:rPr lang="zh-CN" altLang="zh-CN" dirty="0"/>
              <a:t>）×</a:t>
            </a:r>
            <a:r>
              <a:rPr lang="en-US" altLang="zh-CN" dirty="0"/>
              <a:t>10</a:t>
            </a:r>
            <a:r>
              <a:rPr lang="en-US" altLang="zh-CN" baseline="30000" dirty="0"/>
              <a:t>12</a:t>
            </a:r>
            <a:r>
              <a:rPr lang="en-US" altLang="zh-CN" dirty="0"/>
              <a:t>/L</a:t>
            </a:r>
            <a:endParaRPr lang="zh-CN" altLang="zh-CN" dirty="0"/>
          </a:p>
          <a:p>
            <a:pPr lvl="2"/>
            <a:r>
              <a:rPr lang="zh-CN" altLang="zh-CN" dirty="0"/>
              <a:t>血红蛋白</a:t>
            </a:r>
            <a:r>
              <a:rPr lang="en-US" altLang="zh-CN" dirty="0"/>
              <a:t>(</a:t>
            </a:r>
            <a:r>
              <a:rPr lang="en-US" altLang="zh-CN" dirty="0" err="1"/>
              <a:t>hemoglobin,Hb</a:t>
            </a:r>
            <a:r>
              <a:rPr lang="en-US" altLang="zh-CN" dirty="0"/>
              <a:t>)</a:t>
            </a:r>
            <a:endParaRPr lang="zh-CN" altLang="zh-CN" dirty="0"/>
          </a:p>
          <a:p>
            <a:pPr lvl="3"/>
            <a:r>
              <a:rPr lang="zh-CN" altLang="zh-CN" dirty="0"/>
              <a:t>成年男性（</a:t>
            </a:r>
            <a:r>
              <a:rPr lang="en-US" altLang="zh-CN" dirty="0"/>
              <a:t>130</a:t>
            </a:r>
            <a:r>
              <a:rPr lang="zh-CN" altLang="zh-CN" dirty="0"/>
              <a:t>～</a:t>
            </a:r>
            <a:r>
              <a:rPr lang="en-US" altLang="zh-CN" dirty="0"/>
              <a:t>175</a:t>
            </a:r>
            <a:r>
              <a:rPr lang="zh-CN" altLang="zh-CN" dirty="0"/>
              <a:t>）</a:t>
            </a:r>
            <a:r>
              <a:rPr lang="en-US" altLang="zh-CN" dirty="0"/>
              <a:t>g/L</a:t>
            </a:r>
            <a:endParaRPr lang="zh-CN" altLang="zh-CN" dirty="0"/>
          </a:p>
          <a:p>
            <a:pPr lvl="3"/>
            <a:r>
              <a:rPr lang="zh-CN" altLang="zh-CN" dirty="0"/>
              <a:t>成年女性（</a:t>
            </a:r>
            <a:r>
              <a:rPr lang="en-US" altLang="zh-CN" dirty="0"/>
              <a:t>115</a:t>
            </a:r>
            <a:r>
              <a:rPr lang="zh-CN" altLang="zh-CN" dirty="0"/>
              <a:t>～</a:t>
            </a:r>
            <a:r>
              <a:rPr lang="en-US" altLang="zh-CN" dirty="0"/>
              <a:t>150</a:t>
            </a:r>
            <a:r>
              <a:rPr lang="zh-CN" altLang="zh-CN" dirty="0"/>
              <a:t>）</a:t>
            </a:r>
            <a:r>
              <a:rPr lang="en-US" altLang="zh-CN" dirty="0"/>
              <a:t>g/L</a:t>
            </a:r>
            <a:endParaRPr lang="zh-CN" altLang="zh-CN" dirty="0"/>
          </a:p>
          <a:p>
            <a:pPr lvl="3"/>
            <a:r>
              <a:rPr lang="zh-CN" altLang="zh-CN" dirty="0"/>
              <a:t>新生儿</a:t>
            </a:r>
            <a:r>
              <a:rPr lang="en-US" altLang="zh-CN" dirty="0"/>
              <a:t>   </a:t>
            </a:r>
            <a:r>
              <a:rPr lang="zh-CN" altLang="zh-CN" dirty="0"/>
              <a:t>（</a:t>
            </a:r>
            <a:r>
              <a:rPr lang="en-US" altLang="zh-CN" dirty="0"/>
              <a:t>180</a:t>
            </a:r>
            <a:r>
              <a:rPr lang="zh-CN" altLang="zh-CN" dirty="0"/>
              <a:t>～</a:t>
            </a:r>
            <a:r>
              <a:rPr lang="en-US" altLang="zh-CN" dirty="0"/>
              <a:t>190</a:t>
            </a:r>
            <a:r>
              <a:rPr lang="zh-CN" altLang="zh-CN" dirty="0"/>
              <a:t>）</a:t>
            </a:r>
            <a:r>
              <a:rPr lang="en-US" altLang="zh-CN" dirty="0"/>
              <a:t>g/L</a:t>
            </a:r>
            <a:endParaRPr lang="zh-CN" altLang="zh-CN" dirty="0"/>
          </a:p>
          <a:p>
            <a:pPr marL="0" indent="0">
              <a:buNone/>
            </a:pP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5817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二、出血性及血栓性疾病检查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457200"/>
            <a:r>
              <a:rPr lang="zh-CN" altLang="zh-CN" sz="2800" dirty="0"/>
              <a:t>活化部分凝血活酶</a:t>
            </a:r>
            <a:r>
              <a:rPr lang="zh-CN" altLang="zh-CN" sz="2800" dirty="0" smtClean="0"/>
              <a:t>时间</a:t>
            </a:r>
            <a:r>
              <a:rPr lang="zh-CN" altLang="zh-CN" sz="2800" dirty="0"/>
              <a:t>（</a:t>
            </a:r>
            <a:r>
              <a:rPr lang="en-US" altLang="zh-CN" sz="2800" dirty="0"/>
              <a:t>activated partial </a:t>
            </a:r>
            <a:r>
              <a:rPr lang="en-US" altLang="zh-CN" sz="2800" dirty="0" err="1"/>
              <a:t>thromboplastin</a:t>
            </a:r>
            <a:r>
              <a:rPr lang="en-US" altLang="zh-CN" sz="2800" dirty="0"/>
              <a:t> time</a:t>
            </a:r>
            <a:r>
              <a:rPr lang="zh-CN" altLang="zh-CN" sz="2800" dirty="0"/>
              <a:t>，</a:t>
            </a:r>
            <a:r>
              <a:rPr lang="en-US" altLang="zh-CN" sz="2800" dirty="0"/>
              <a:t>APTT</a:t>
            </a:r>
            <a:r>
              <a:rPr lang="zh-CN" altLang="zh-CN" sz="2800" dirty="0" smtClean="0"/>
              <a:t>）测定</a:t>
            </a:r>
            <a:endParaRPr lang="en-US" altLang="zh-CN" sz="2800" dirty="0" smtClean="0"/>
          </a:p>
          <a:p>
            <a:pPr lvl="1"/>
            <a:r>
              <a:rPr lang="zh-CN" altLang="zh-CN" sz="2400" dirty="0" smtClean="0"/>
              <a:t>常</a:t>
            </a:r>
            <a:r>
              <a:rPr lang="zh-CN" altLang="zh-CN" sz="2400" dirty="0"/>
              <a:t>作为内源性凝血系统的综合性筛查指标</a:t>
            </a:r>
          </a:p>
          <a:p>
            <a:pPr lvl="1"/>
            <a:r>
              <a:rPr lang="zh-CN" altLang="zh-CN" sz="2400" dirty="0"/>
              <a:t>参考范围</a:t>
            </a:r>
            <a:endParaRPr lang="en-US" altLang="zh-CN" sz="2400" dirty="0"/>
          </a:p>
          <a:p>
            <a:pPr lvl="2"/>
            <a:r>
              <a:rPr lang="en-US" altLang="zh-CN" sz="2400" dirty="0"/>
              <a:t>30</a:t>
            </a:r>
            <a:r>
              <a:rPr lang="zh-CN" altLang="zh-CN" sz="2400" dirty="0"/>
              <a:t>～</a:t>
            </a:r>
            <a:r>
              <a:rPr lang="en-US" altLang="zh-CN" sz="2400" dirty="0"/>
              <a:t>45</a:t>
            </a:r>
            <a:r>
              <a:rPr lang="zh-CN" altLang="zh-CN" sz="2400" dirty="0"/>
              <a:t>秒，超过正常对照</a:t>
            </a:r>
            <a:r>
              <a:rPr lang="en-US" altLang="zh-CN" sz="2400" dirty="0"/>
              <a:t>10</a:t>
            </a:r>
            <a:r>
              <a:rPr lang="zh-CN" altLang="zh-CN" sz="2400" dirty="0"/>
              <a:t>秒以上有临床意义</a:t>
            </a:r>
          </a:p>
          <a:p>
            <a:pPr lvl="1"/>
            <a:r>
              <a:rPr lang="zh-CN" altLang="zh-CN" sz="2400" dirty="0"/>
              <a:t>临床意义</a:t>
            </a:r>
          </a:p>
          <a:p>
            <a:pPr lvl="2"/>
            <a:r>
              <a:rPr lang="en-US" altLang="zh-CN" sz="2400" dirty="0"/>
              <a:t> </a:t>
            </a:r>
            <a:r>
              <a:rPr lang="zh-CN" altLang="zh-CN" sz="2400" dirty="0"/>
              <a:t>延长</a:t>
            </a:r>
            <a:r>
              <a:rPr lang="en-US" altLang="zh-CN" sz="2400" dirty="0"/>
              <a:t>  </a:t>
            </a:r>
          </a:p>
          <a:p>
            <a:pPr lvl="3"/>
            <a:r>
              <a:rPr lang="zh-CN" altLang="zh-CN" sz="2400" dirty="0"/>
              <a:t>内源性凝血途径的凝血因子及纤维蛋白原缺乏，如血友病等</a:t>
            </a:r>
          </a:p>
          <a:p>
            <a:pPr lvl="2"/>
            <a:r>
              <a:rPr lang="zh-CN" altLang="zh-CN" sz="2400" dirty="0"/>
              <a:t>缩短</a:t>
            </a:r>
            <a:r>
              <a:rPr lang="en-US" altLang="zh-CN" sz="2400" dirty="0"/>
              <a:t>  </a:t>
            </a:r>
          </a:p>
          <a:p>
            <a:pPr lvl="3"/>
            <a:r>
              <a:rPr lang="zh-CN" altLang="zh-CN" sz="2400" dirty="0"/>
              <a:t>血栓性疾病和血栓前状态</a:t>
            </a:r>
          </a:p>
          <a:p>
            <a:endParaRPr lang="zh-CN" altLang="en-US" sz="28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2184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二、出血性及血栓性疾病检查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z="2800" dirty="0"/>
              <a:t>纤维蛋白原及纤维蛋白降解产物</a:t>
            </a:r>
            <a:r>
              <a:rPr lang="zh-CN" altLang="zh-CN" sz="2400" dirty="0"/>
              <a:t>（</a:t>
            </a:r>
            <a:r>
              <a:rPr lang="en-US" altLang="zh-CN" sz="2400" dirty="0"/>
              <a:t>fibrinogen and fibrin degradation products </a:t>
            </a:r>
            <a:r>
              <a:rPr lang="zh-CN" altLang="zh-CN" sz="2400" dirty="0"/>
              <a:t>，</a:t>
            </a:r>
            <a:r>
              <a:rPr lang="en-US" altLang="zh-CN" sz="2400" dirty="0"/>
              <a:t>FDP</a:t>
            </a:r>
            <a:r>
              <a:rPr lang="zh-CN" altLang="zh-CN" sz="2400" dirty="0"/>
              <a:t>）、</a:t>
            </a:r>
            <a:r>
              <a:rPr lang="en-US" altLang="zh-CN" sz="2400" dirty="0"/>
              <a:t>D-</a:t>
            </a:r>
            <a:r>
              <a:rPr lang="zh-CN" altLang="zh-CN" sz="2400" dirty="0"/>
              <a:t>二聚体（</a:t>
            </a:r>
            <a:r>
              <a:rPr lang="en-US" altLang="zh-CN" sz="2400" dirty="0"/>
              <a:t>D-Dimer</a:t>
            </a:r>
            <a:r>
              <a:rPr lang="zh-CN" altLang="zh-CN" sz="2400" dirty="0" smtClean="0"/>
              <a:t>）</a:t>
            </a:r>
            <a:endParaRPr lang="en-US" altLang="zh-CN" sz="2400" dirty="0" smtClean="0"/>
          </a:p>
          <a:p>
            <a:pPr lvl="1"/>
            <a:r>
              <a:rPr lang="zh-CN" altLang="zh-CN" sz="2400" dirty="0"/>
              <a:t>参考范围　</a:t>
            </a:r>
            <a:endParaRPr lang="en-US" altLang="zh-CN" sz="2400" dirty="0"/>
          </a:p>
          <a:p>
            <a:pPr lvl="2"/>
            <a:r>
              <a:rPr lang="en-US" altLang="zh-CN" sz="2400" dirty="0"/>
              <a:t>FDP</a:t>
            </a:r>
            <a:r>
              <a:rPr lang="zh-CN" altLang="zh-CN" sz="2400" dirty="0"/>
              <a:t>：</a:t>
            </a:r>
            <a:r>
              <a:rPr lang="en-US" altLang="zh-CN" sz="2400" dirty="0"/>
              <a:t>&lt;</a:t>
            </a:r>
            <a:r>
              <a:rPr lang="en-US" altLang="zh-CN" sz="2400" dirty="0" smtClean="0"/>
              <a:t>5mg/L</a:t>
            </a:r>
            <a:r>
              <a:rPr lang="zh-CN" altLang="en-US" sz="2400" dirty="0" smtClean="0"/>
              <a:t>；</a:t>
            </a:r>
            <a:r>
              <a:rPr lang="en-US" altLang="zh-CN" sz="2400" dirty="0" smtClean="0"/>
              <a:t>D-Dimer</a:t>
            </a:r>
            <a:r>
              <a:rPr lang="zh-CN" altLang="zh-CN" sz="2400" dirty="0"/>
              <a:t>：</a:t>
            </a:r>
            <a:r>
              <a:rPr lang="en-US" altLang="zh-CN" sz="2400" dirty="0"/>
              <a:t>&lt;0.3mg/L</a:t>
            </a:r>
            <a:endParaRPr lang="zh-CN" altLang="zh-CN" sz="2400" dirty="0"/>
          </a:p>
          <a:p>
            <a:pPr lvl="1"/>
            <a:r>
              <a:rPr lang="zh-CN" altLang="zh-CN" sz="2400" dirty="0"/>
              <a:t>临床意义</a:t>
            </a:r>
          </a:p>
          <a:p>
            <a:pPr lvl="2"/>
            <a:r>
              <a:rPr lang="en-US" altLang="zh-CN" sz="2400" dirty="0"/>
              <a:t>FDP</a:t>
            </a:r>
            <a:r>
              <a:rPr lang="zh-CN" altLang="zh-CN" sz="2400" dirty="0"/>
              <a:t>增高是体内纤溶亢进的标志，但不能鉴别原发性和继发性纤溶。</a:t>
            </a:r>
          </a:p>
          <a:p>
            <a:pPr lvl="2"/>
            <a:r>
              <a:rPr lang="en-US" altLang="zh-CN" sz="2400" dirty="0"/>
              <a:t>D-Dimer</a:t>
            </a:r>
            <a:r>
              <a:rPr lang="zh-CN" altLang="zh-CN" sz="2400" dirty="0"/>
              <a:t>是继发性纤溶的标志物。</a:t>
            </a:r>
            <a:endParaRPr lang="en-US" altLang="zh-CN" sz="2400" dirty="0"/>
          </a:p>
          <a:p>
            <a:pPr lvl="2"/>
            <a:r>
              <a:rPr lang="en-US" altLang="zh-CN" sz="2400" dirty="0"/>
              <a:t>DIC</a:t>
            </a:r>
            <a:r>
              <a:rPr lang="zh-CN" altLang="zh-CN" sz="2400" dirty="0"/>
              <a:t>时，血浆</a:t>
            </a:r>
            <a:r>
              <a:rPr lang="en-US" altLang="zh-CN" sz="2400" dirty="0"/>
              <a:t>FDP</a:t>
            </a:r>
            <a:r>
              <a:rPr lang="zh-CN" altLang="zh-CN" sz="2400" dirty="0"/>
              <a:t>和</a:t>
            </a:r>
            <a:r>
              <a:rPr lang="en-US" altLang="zh-CN" sz="2400" dirty="0"/>
              <a:t>D-Dimer</a:t>
            </a:r>
            <a:r>
              <a:rPr lang="zh-CN" altLang="zh-CN" sz="2400" dirty="0"/>
              <a:t>均显著增高</a:t>
            </a:r>
            <a:endParaRPr lang="zh-CN" altLang="en-US" sz="2400" dirty="0"/>
          </a:p>
          <a:p>
            <a:endParaRPr lang="zh-CN" altLang="en-US" sz="28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4449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二、出血性及血栓性疾病检查</a:t>
            </a:r>
            <a:endParaRPr lang="zh-CN" altLang="en-US" dirty="0" smtClean="0"/>
          </a:p>
        </p:txBody>
      </p:sp>
      <p:sp>
        <p:nvSpPr>
          <p:cNvPr id="6451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z="2800" dirty="0"/>
              <a:t>凝血酶时间</a:t>
            </a:r>
            <a:r>
              <a:rPr lang="zh-CN" altLang="zh-CN" sz="2800" dirty="0" smtClean="0"/>
              <a:t>测定（</a:t>
            </a:r>
            <a:r>
              <a:rPr lang="en-US" altLang="zh-CN" sz="2800" dirty="0"/>
              <a:t>thrombin time</a:t>
            </a:r>
            <a:r>
              <a:rPr lang="zh-CN" altLang="zh-CN" sz="2800" dirty="0"/>
              <a:t>，</a:t>
            </a:r>
            <a:r>
              <a:rPr lang="en-US" altLang="zh-CN" sz="2800" dirty="0"/>
              <a:t>TT</a:t>
            </a:r>
            <a:r>
              <a:rPr lang="zh-CN" altLang="zh-CN" sz="2800" dirty="0" smtClean="0"/>
              <a:t>）</a:t>
            </a:r>
            <a:endParaRPr lang="en-US" altLang="zh-CN" sz="2800" dirty="0" smtClean="0"/>
          </a:p>
          <a:p>
            <a:pPr lvl="1"/>
            <a:r>
              <a:rPr lang="zh-CN" altLang="zh-CN" sz="2400" dirty="0" smtClean="0"/>
              <a:t>参考范围</a:t>
            </a:r>
            <a:endParaRPr lang="en-US" altLang="zh-CN" sz="2400" dirty="0" smtClean="0"/>
          </a:p>
          <a:p>
            <a:pPr lvl="2"/>
            <a:r>
              <a:rPr lang="en-US" altLang="zh-CN" sz="2400" dirty="0" smtClean="0"/>
              <a:t>16</a:t>
            </a:r>
            <a:r>
              <a:rPr lang="zh-CN" altLang="zh-CN" sz="2400" dirty="0" smtClean="0"/>
              <a:t>～</a:t>
            </a:r>
            <a:r>
              <a:rPr lang="en-US" altLang="zh-CN" sz="2400" dirty="0" smtClean="0"/>
              <a:t>18</a:t>
            </a:r>
            <a:r>
              <a:rPr lang="zh-CN" altLang="zh-CN" sz="2400" dirty="0" smtClean="0"/>
              <a:t>秒，超过正常对照</a:t>
            </a:r>
            <a:r>
              <a:rPr lang="en-US" altLang="zh-CN" sz="2400" dirty="0" smtClean="0"/>
              <a:t>3</a:t>
            </a:r>
            <a:r>
              <a:rPr lang="zh-CN" altLang="zh-CN" sz="2400" dirty="0" smtClean="0"/>
              <a:t>秒以上有临床意义。</a:t>
            </a:r>
          </a:p>
          <a:p>
            <a:pPr lvl="1"/>
            <a:r>
              <a:rPr lang="zh-CN" altLang="zh-CN" sz="2400" dirty="0" smtClean="0"/>
              <a:t>临床意义</a:t>
            </a:r>
          </a:p>
          <a:p>
            <a:pPr lvl="2"/>
            <a:r>
              <a:rPr lang="zh-CN" altLang="zh-CN" sz="2400" dirty="0" smtClean="0"/>
              <a:t>延长：</a:t>
            </a:r>
            <a:endParaRPr lang="en-US" altLang="zh-CN" sz="2400" dirty="0" smtClean="0"/>
          </a:p>
          <a:p>
            <a:pPr lvl="3"/>
            <a:r>
              <a:rPr lang="zh-CN" altLang="zh-CN" sz="2400" dirty="0" smtClean="0"/>
              <a:t>低（无）纤维蛋白原血症、异常纤维蛋白原血症；</a:t>
            </a:r>
            <a:endParaRPr lang="en-US" altLang="zh-CN" sz="2400" dirty="0" smtClean="0"/>
          </a:p>
          <a:p>
            <a:pPr lvl="3"/>
            <a:r>
              <a:rPr lang="zh-CN" altLang="zh-CN" sz="2400" dirty="0" smtClean="0"/>
              <a:t>纤溶亢进，</a:t>
            </a:r>
            <a:r>
              <a:rPr lang="en-US" altLang="zh-CN" sz="2400" dirty="0" smtClean="0"/>
              <a:t>FDP</a:t>
            </a:r>
            <a:r>
              <a:rPr lang="zh-CN" altLang="zh-CN" sz="2400" dirty="0" smtClean="0"/>
              <a:t>增多，如</a:t>
            </a:r>
            <a:r>
              <a:rPr lang="en-US" altLang="zh-CN" sz="2400" dirty="0" smtClean="0"/>
              <a:t>DIC</a:t>
            </a:r>
            <a:r>
              <a:rPr lang="zh-CN" altLang="zh-CN" sz="2400" dirty="0" smtClean="0"/>
              <a:t>时；</a:t>
            </a:r>
            <a:endParaRPr lang="en-US" altLang="zh-CN" sz="2400" dirty="0" smtClean="0"/>
          </a:p>
          <a:p>
            <a:pPr lvl="3"/>
            <a:r>
              <a:rPr lang="zh-CN" altLang="zh-CN" sz="2400" dirty="0" smtClean="0"/>
              <a:t>肝素样抗凝物质增多，如严重肝病、胰腺疾病及过敏性休克等；</a:t>
            </a:r>
            <a:endParaRPr lang="en-US" altLang="zh-CN" sz="2400" dirty="0" smtClean="0"/>
          </a:p>
          <a:p>
            <a:pPr lvl="3"/>
            <a:r>
              <a:rPr lang="zh-CN" altLang="zh-CN" sz="2400" dirty="0" smtClean="0"/>
              <a:t>血循环中抗凝血酶Ⅲ（</a:t>
            </a:r>
            <a:r>
              <a:rPr lang="en-US" altLang="zh-CN" sz="2400" dirty="0" smtClean="0"/>
              <a:t>AT-</a:t>
            </a:r>
            <a:r>
              <a:rPr lang="zh-CN" altLang="zh-CN" sz="2400" dirty="0" smtClean="0"/>
              <a:t>Ⅲ）活性明显增强；</a:t>
            </a:r>
            <a:endParaRPr lang="en-US" altLang="zh-CN" sz="2400" dirty="0" smtClean="0"/>
          </a:p>
          <a:p>
            <a:pPr lvl="3"/>
            <a:r>
              <a:rPr lang="zh-CN" altLang="zh-CN" sz="2400" dirty="0" smtClean="0"/>
              <a:t>普通肝素抗凝治疗及溶栓治疗的监测。</a:t>
            </a:r>
          </a:p>
          <a:p>
            <a:endParaRPr lang="zh-CN" altLang="en-US" sz="28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一、血液一般检查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dirty="0"/>
              <a:t>临床</a:t>
            </a:r>
            <a:r>
              <a:rPr lang="zh-CN" altLang="zh-CN" dirty="0" smtClean="0"/>
              <a:t>意义 </a:t>
            </a:r>
            <a:endParaRPr lang="zh-CN" altLang="zh-CN" dirty="0"/>
          </a:p>
          <a:p>
            <a:pPr marL="457200" lvl="1" indent="0">
              <a:buNone/>
            </a:pPr>
            <a:r>
              <a:rPr lang="en-US" altLang="zh-CN" dirty="0"/>
              <a:t>1.</a:t>
            </a:r>
            <a:r>
              <a:rPr lang="zh-CN" altLang="zh-CN" dirty="0"/>
              <a:t>红细胞数与血红蛋白</a:t>
            </a:r>
            <a:r>
              <a:rPr lang="zh-CN" altLang="zh-CN" dirty="0" smtClean="0"/>
              <a:t>增多</a:t>
            </a:r>
            <a:endParaRPr lang="en-US" altLang="zh-CN" dirty="0" smtClean="0"/>
          </a:p>
          <a:p>
            <a:pPr marL="1162050" lvl="2" indent="-304800"/>
            <a:r>
              <a:rPr lang="zh-CN" altLang="en-US" dirty="0"/>
              <a:t>相对性增多：血容量减少所致</a:t>
            </a:r>
          </a:p>
          <a:p>
            <a:pPr lvl="3" eaLnBrk="1" hangingPunct="1"/>
            <a:r>
              <a:rPr kumimoji="1" lang="zh-CN" altLang="en-US" dirty="0"/>
              <a:t>呕吐、腹泻、出汗、烧伤</a:t>
            </a:r>
            <a:r>
              <a:rPr kumimoji="1" lang="zh-CN" altLang="en-US" dirty="0" smtClean="0"/>
              <a:t>、甲亢危象等</a:t>
            </a:r>
            <a:endParaRPr kumimoji="1" lang="zh-CN" altLang="en-US" dirty="0"/>
          </a:p>
          <a:p>
            <a:pPr lvl="2" eaLnBrk="1" hangingPunct="1"/>
            <a:r>
              <a:rPr lang="zh-CN" altLang="en-US" dirty="0"/>
              <a:t>绝对性增多 </a:t>
            </a:r>
          </a:p>
          <a:p>
            <a:pPr lvl="3" eaLnBrk="1" hangingPunct="1"/>
            <a:r>
              <a:rPr kumimoji="1" lang="zh-CN" altLang="en-US" dirty="0"/>
              <a:t>原发性</a:t>
            </a:r>
            <a:r>
              <a:rPr kumimoji="1" lang="zh-CN" altLang="en-US" dirty="0" smtClean="0"/>
              <a:t>红细胞增多症</a:t>
            </a:r>
            <a:endParaRPr kumimoji="1" lang="zh-CN" altLang="en-US" dirty="0"/>
          </a:p>
          <a:p>
            <a:pPr lvl="3" eaLnBrk="1" hangingPunct="1"/>
            <a:r>
              <a:rPr kumimoji="1" lang="zh-CN" altLang="en-US" dirty="0"/>
              <a:t>继发性红细胞</a:t>
            </a:r>
            <a:r>
              <a:rPr kumimoji="1" lang="zh-CN" altLang="en-US" dirty="0" smtClean="0"/>
              <a:t>增多</a:t>
            </a:r>
            <a:endParaRPr kumimoji="1" lang="zh-CN" altLang="en-US" dirty="0"/>
          </a:p>
          <a:p>
            <a:pPr lvl="4" eaLnBrk="1" hangingPunct="1"/>
            <a:r>
              <a:rPr kumimoji="1" lang="zh-CN" altLang="en-US" dirty="0"/>
              <a:t>生理性</a:t>
            </a:r>
            <a:r>
              <a:rPr kumimoji="1" lang="zh-CN" altLang="en-US" dirty="0" smtClean="0"/>
              <a:t>：胎儿</a:t>
            </a:r>
            <a:r>
              <a:rPr kumimoji="1" lang="zh-CN" altLang="en-US" dirty="0"/>
              <a:t>、新生儿、高原</a:t>
            </a:r>
            <a:r>
              <a:rPr kumimoji="1" lang="zh-CN" altLang="en-US" dirty="0" smtClean="0"/>
              <a:t>居民</a:t>
            </a:r>
            <a:endParaRPr kumimoji="1" lang="zh-CN" altLang="en-US" dirty="0"/>
          </a:p>
          <a:p>
            <a:pPr lvl="4" eaLnBrk="1" hangingPunct="1"/>
            <a:r>
              <a:rPr kumimoji="1" lang="zh-CN" altLang="en-US" dirty="0"/>
              <a:t>病理性</a:t>
            </a:r>
            <a:r>
              <a:rPr kumimoji="1" lang="zh-CN" altLang="en-US" dirty="0" smtClean="0"/>
              <a:t>：阻塞</a:t>
            </a:r>
            <a:r>
              <a:rPr kumimoji="1" lang="zh-CN" altLang="en-US" dirty="0"/>
              <a:t>性肺气肿、肺源性心脏病、发绀性心脏病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692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一、血液一般检查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00050" lvl="1" indent="0">
              <a:buNone/>
            </a:pPr>
            <a:r>
              <a:rPr lang="en-US" altLang="zh-CN" dirty="0"/>
              <a:t>2.</a:t>
            </a:r>
            <a:r>
              <a:rPr lang="zh-CN" altLang="zh-CN" dirty="0"/>
              <a:t>红细胞数与血红蛋白</a:t>
            </a:r>
            <a:r>
              <a:rPr lang="zh-CN" altLang="zh-CN" dirty="0" smtClean="0"/>
              <a:t>减少</a:t>
            </a:r>
            <a:endParaRPr lang="en-US" altLang="zh-CN" dirty="0" smtClean="0"/>
          </a:p>
          <a:p>
            <a:pPr lvl="2" eaLnBrk="1" hangingPunct="1">
              <a:lnSpc>
                <a:spcPct val="90000"/>
              </a:lnSpc>
            </a:pPr>
            <a:r>
              <a:rPr lang="zh-CN" altLang="en-US" dirty="0"/>
              <a:t>生理性减少</a:t>
            </a:r>
          </a:p>
          <a:p>
            <a:pPr lvl="3" eaLnBrk="1" hangingPunct="1">
              <a:lnSpc>
                <a:spcPct val="90000"/>
              </a:lnSpc>
            </a:pPr>
            <a:r>
              <a:rPr kumimoji="1" lang="zh-CN" altLang="en-US" dirty="0"/>
              <a:t>婴幼儿、</a:t>
            </a:r>
            <a:r>
              <a:rPr kumimoji="1" lang="en-US" altLang="zh-CN" dirty="0"/>
              <a:t>15</a:t>
            </a:r>
            <a:r>
              <a:rPr kumimoji="1" lang="zh-CN" altLang="en-US" dirty="0"/>
              <a:t>岁前、老人、妊娠</a:t>
            </a:r>
          </a:p>
          <a:p>
            <a:pPr lvl="2" eaLnBrk="1" hangingPunct="1">
              <a:lnSpc>
                <a:spcPct val="90000"/>
              </a:lnSpc>
            </a:pPr>
            <a:r>
              <a:rPr lang="zh-CN" altLang="en-US" dirty="0"/>
              <a:t>病理性减少：</a:t>
            </a:r>
            <a:r>
              <a:rPr kumimoji="1" lang="zh-CN" altLang="en-US" dirty="0">
                <a:solidFill>
                  <a:schemeClr val="tx1"/>
                </a:solidFill>
              </a:rPr>
              <a:t>各种</a:t>
            </a:r>
            <a:r>
              <a:rPr kumimoji="1" lang="zh-CN" altLang="en-US" dirty="0" smtClean="0">
                <a:solidFill>
                  <a:schemeClr val="tx1"/>
                </a:solidFill>
              </a:rPr>
              <a:t>贫血</a:t>
            </a:r>
            <a:endParaRPr kumimoji="1" lang="zh-CN" altLang="en-US" dirty="0">
              <a:solidFill>
                <a:schemeClr val="tx1"/>
              </a:solidFill>
            </a:endParaRPr>
          </a:p>
          <a:p>
            <a:pPr lvl="3" eaLnBrk="1" hangingPunct="1">
              <a:lnSpc>
                <a:spcPct val="90000"/>
              </a:lnSpc>
            </a:pPr>
            <a:r>
              <a:rPr kumimoji="1" lang="zh-CN" altLang="en-US" dirty="0"/>
              <a:t>红细胞生成减少</a:t>
            </a:r>
          </a:p>
          <a:p>
            <a:pPr lvl="4" eaLnBrk="1" hangingPunct="1">
              <a:lnSpc>
                <a:spcPct val="90000"/>
              </a:lnSpc>
            </a:pPr>
            <a:r>
              <a:rPr kumimoji="1" lang="zh-CN" altLang="en-US" dirty="0"/>
              <a:t>骨髓造血障碍（</a:t>
            </a:r>
            <a:r>
              <a:rPr kumimoji="1" lang="en-US" altLang="zh-CN" dirty="0"/>
              <a:t>AA)</a:t>
            </a:r>
          </a:p>
          <a:p>
            <a:pPr lvl="4" eaLnBrk="1" hangingPunct="1">
              <a:lnSpc>
                <a:spcPct val="90000"/>
              </a:lnSpc>
            </a:pPr>
            <a:r>
              <a:rPr kumimoji="1" lang="zh-CN" altLang="en-US" dirty="0"/>
              <a:t>红细胞分化和成熟障碍</a:t>
            </a:r>
            <a:r>
              <a:rPr kumimoji="1" lang="en-US" altLang="zh-CN" dirty="0"/>
              <a:t>(IDA</a:t>
            </a:r>
            <a:r>
              <a:rPr kumimoji="1" lang="zh-CN" altLang="en-US" dirty="0"/>
              <a:t>、巨幼贫）</a:t>
            </a:r>
          </a:p>
          <a:p>
            <a:pPr lvl="3" eaLnBrk="1" hangingPunct="1">
              <a:lnSpc>
                <a:spcPct val="90000"/>
              </a:lnSpc>
            </a:pPr>
            <a:r>
              <a:rPr kumimoji="1" lang="zh-CN" altLang="en-US" dirty="0"/>
              <a:t>红细胞破坏过多</a:t>
            </a:r>
          </a:p>
          <a:p>
            <a:pPr lvl="4" eaLnBrk="1" hangingPunct="1">
              <a:lnSpc>
                <a:spcPct val="90000"/>
              </a:lnSpc>
            </a:pPr>
            <a:r>
              <a:rPr kumimoji="1" lang="zh-CN" altLang="en-US" dirty="0"/>
              <a:t>红细胞内在缺陷（遗传性缺陷）</a:t>
            </a:r>
          </a:p>
          <a:p>
            <a:pPr lvl="4" eaLnBrk="1" hangingPunct="1">
              <a:lnSpc>
                <a:spcPct val="90000"/>
              </a:lnSpc>
            </a:pPr>
            <a:r>
              <a:rPr kumimoji="1" lang="zh-CN" altLang="en-US" dirty="0"/>
              <a:t> 红细胞外来因素（获得性因素）</a:t>
            </a:r>
          </a:p>
          <a:p>
            <a:pPr lvl="3" eaLnBrk="1" hangingPunct="1">
              <a:lnSpc>
                <a:spcPct val="90000"/>
              </a:lnSpc>
            </a:pPr>
            <a:r>
              <a:rPr kumimoji="1" lang="zh-CN" altLang="en-US" dirty="0"/>
              <a:t>红细胞丢失过多</a:t>
            </a:r>
          </a:p>
          <a:p>
            <a:pPr lvl="4" eaLnBrk="1" hangingPunct="1">
              <a:lnSpc>
                <a:spcPct val="90000"/>
              </a:lnSpc>
            </a:pPr>
            <a:r>
              <a:rPr kumimoji="1" lang="zh-CN" altLang="en-US" dirty="0"/>
              <a:t>急、慢性失血    </a:t>
            </a:r>
          </a:p>
          <a:p>
            <a:pPr marL="400050" lvl="1" indent="0">
              <a:buNone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177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一、血液一般检查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/>
              <a:t>(</a:t>
            </a:r>
            <a:r>
              <a:rPr lang="zh-CN" altLang="zh-CN" dirty="0"/>
              <a:t>二</a:t>
            </a:r>
            <a:r>
              <a:rPr lang="en-US" altLang="zh-CN" dirty="0"/>
              <a:t>)</a:t>
            </a:r>
            <a:r>
              <a:rPr lang="zh-CN" altLang="zh-CN" dirty="0"/>
              <a:t>红细胞形态学</a:t>
            </a:r>
            <a:r>
              <a:rPr lang="zh-CN" altLang="zh-CN" dirty="0" smtClean="0"/>
              <a:t>检查</a:t>
            </a:r>
            <a:endParaRPr lang="en-US" altLang="zh-CN" dirty="0" smtClean="0"/>
          </a:p>
          <a:p>
            <a:pPr marL="719138" lvl="1" indent="-319088"/>
            <a:r>
              <a:rPr lang="zh-CN" altLang="zh-CN" dirty="0"/>
              <a:t>正常</a:t>
            </a:r>
            <a:r>
              <a:rPr lang="zh-CN" altLang="zh-CN" dirty="0" smtClean="0"/>
              <a:t>红细胞</a:t>
            </a:r>
            <a:endParaRPr lang="en-US" altLang="zh-CN" dirty="0" smtClean="0"/>
          </a:p>
          <a:p>
            <a:pPr marL="1119188" lvl="2" indent="-319088"/>
            <a:r>
              <a:rPr lang="zh-CN" altLang="zh-CN" dirty="0" smtClean="0"/>
              <a:t>呈</a:t>
            </a:r>
            <a:r>
              <a:rPr lang="zh-CN" altLang="zh-CN" dirty="0"/>
              <a:t>双凹圆盘形，大小</a:t>
            </a:r>
            <a:r>
              <a:rPr lang="zh-CN" altLang="zh-CN" dirty="0" smtClean="0"/>
              <a:t>较</a:t>
            </a:r>
            <a:r>
              <a:rPr lang="zh-CN" altLang="en-US" dirty="0" smtClean="0"/>
              <a:t>一</a:t>
            </a:r>
            <a:r>
              <a:rPr lang="zh-CN" altLang="zh-CN" dirty="0" smtClean="0"/>
              <a:t>致</a:t>
            </a:r>
            <a:endParaRPr lang="en-US" altLang="zh-CN" dirty="0" smtClean="0"/>
          </a:p>
          <a:p>
            <a:pPr marL="1119188" lvl="2" indent="-319088"/>
            <a:r>
              <a:rPr lang="zh-CN" altLang="zh-CN" dirty="0" smtClean="0"/>
              <a:t>染色</a:t>
            </a:r>
            <a:r>
              <a:rPr lang="zh-CN" altLang="zh-CN" dirty="0"/>
              <a:t>后四周呈浅橘红色，中央呈淡染</a:t>
            </a:r>
            <a:r>
              <a:rPr lang="zh-CN" altLang="zh-CN" dirty="0" smtClean="0"/>
              <a:t>区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1026" name="Picture 2" descr="http://pic.baike.soso.com/p/20140702/20140702145122-173083045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02"/>
          <a:stretch/>
        </p:blipFill>
        <p:spPr bwMode="auto">
          <a:xfrm>
            <a:off x="1691680" y="3789040"/>
            <a:ext cx="1625732" cy="164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书稿\专升本-健康评估\ppt\修订稿\dongni902920091027162278629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3" y="3728765"/>
            <a:ext cx="2597541" cy="1965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28299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一、血液一般检查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spcBef>
                <a:spcPts val="600"/>
              </a:spcBef>
            </a:pPr>
            <a:r>
              <a:rPr lang="zh-CN" altLang="en-US" dirty="0" smtClean="0"/>
              <a:t>异常改变</a:t>
            </a:r>
            <a:endParaRPr lang="en-US" altLang="zh-CN" dirty="0" smtClean="0"/>
          </a:p>
          <a:p>
            <a:pPr lvl="2">
              <a:spcBef>
                <a:spcPts val="600"/>
              </a:spcBef>
            </a:pPr>
            <a:r>
              <a:rPr lang="zh-CN" altLang="en-US" dirty="0"/>
              <a:t>红细胞大小改变</a:t>
            </a:r>
          </a:p>
          <a:p>
            <a:pPr lvl="3">
              <a:spcBef>
                <a:spcPts val="600"/>
              </a:spcBef>
            </a:pPr>
            <a:r>
              <a:rPr lang="zh-CN" altLang="en-US" sz="2000" dirty="0"/>
              <a:t>小红细胞</a:t>
            </a:r>
          </a:p>
          <a:p>
            <a:pPr lvl="3">
              <a:spcBef>
                <a:spcPts val="600"/>
              </a:spcBef>
            </a:pPr>
            <a:r>
              <a:rPr lang="zh-CN" altLang="en-US" sz="2000" dirty="0"/>
              <a:t>大红细胞</a:t>
            </a:r>
          </a:p>
          <a:p>
            <a:pPr lvl="3">
              <a:spcBef>
                <a:spcPts val="600"/>
              </a:spcBef>
            </a:pPr>
            <a:r>
              <a:rPr lang="zh-CN" altLang="en-US" sz="2000" dirty="0"/>
              <a:t>巨红细胞</a:t>
            </a:r>
          </a:p>
          <a:p>
            <a:pPr lvl="3">
              <a:spcBef>
                <a:spcPts val="600"/>
              </a:spcBef>
            </a:pPr>
            <a:r>
              <a:rPr lang="zh-CN" altLang="en-US" sz="2000" dirty="0"/>
              <a:t>大小不均</a:t>
            </a:r>
          </a:p>
          <a:p>
            <a:pPr lvl="2">
              <a:lnSpc>
                <a:spcPct val="90000"/>
              </a:lnSpc>
            </a:pPr>
            <a:r>
              <a:rPr lang="zh-CN" altLang="en-US" dirty="0"/>
              <a:t>结构异常</a:t>
            </a:r>
          </a:p>
          <a:p>
            <a:pPr lvl="3">
              <a:lnSpc>
                <a:spcPct val="90000"/>
              </a:lnSpc>
            </a:pPr>
            <a:r>
              <a:rPr lang="zh-CN" altLang="en-US" sz="2000" dirty="0"/>
              <a:t>嗜碱性点彩</a:t>
            </a:r>
          </a:p>
          <a:p>
            <a:pPr lvl="3">
              <a:lnSpc>
                <a:spcPct val="90000"/>
              </a:lnSpc>
            </a:pPr>
            <a:r>
              <a:rPr lang="zh-CN" altLang="en-US" sz="2000" dirty="0"/>
              <a:t>染色质小体</a:t>
            </a:r>
          </a:p>
          <a:p>
            <a:pPr lvl="3">
              <a:lnSpc>
                <a:spcPct val="90000"/>
              </a:lnSpc>
            </a:pPr>
            <a:r>
              <a:rPr lang="zh-CN" altLang="en-US" sz="2000" dirty="0"/>
              <a:t>卡波环</a:t>
            </a:r>
          </a:p>
          <a:p>
            <a:pPr lvl="3">
              <a:lnSpc>
                <a:spcPct val="90000"/>
              </a:lnSpc>
            </a:pPr>
            <a:r>
              <a:rPr lang="zh-CN" altLang="en-US" sz="2000" dirty="0"/>
              <a:t>有核</a:t>
            </a:r>
            <a:r>
              <a:rPr lang="zh-CN" altLang="en-US" sz="2000" dirty="0" smtClean="0"/>
              <a:t>红细胞</a:t>
            </a:r>
            <a:endParaRPr lang="zh-CN" altLang="en-US" sz="20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4283968" y="1700807"/>
            <a:ext cx="4229100" cy="482453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3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rgbClr val="1D1496"/>
                </a:solidFill>
                <a:latin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600">
                <a:solidFill>
                  <a:srgbClr val="692AA2"/>
                </a:solidFill>
                <a:latin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 sz="2400">
                <a:solidFill>
                  <a:srgbClr val="0000FF"/>
                </a:solidFill>
                <a:latin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2"/>
            <a:r>
              <a:rPr lang="zh-CN" altLang="zh-CN" dirty="0"/>
              <a:t>染色异常</a:t>
            </a:r>
          </a:p>
          <a:p>
            <a:pPr lvl="3"/>
            <a:r>
              <a:rPr lang="zh-CN" altLang="zh-CN" sz="2000" dirty="0">
                <a:solidFill>
                  <a:srgbClr val="0070C0"/>
                </a:solidFill>
              </a:rPr>
              <a:t>低色素性</a:t>
            </a:r>
          </a:p>
          <a:p>
            <a:pPr lvl="3"/>
            <a:r>
              <a:rPr lang="zh-CN" altLang="zh-CN" sz="2000" dirty="0">
                <a:solidFill>
                  <a:srgbClr val="0070C0"/>
                </a:solidFill>
              </a:rPr>
              <a:t>高色素性</a:t>
            </a:r>
          </a:p>
          <a:p>
            <a:pPr lvl="3"/>
            <a:r>
              <a:rPr lang="zh-CN" altLang="zh-CN" sz="2000" dirty="0">
                <a:solidFill>
                  <a:srgbClr val="0070C0"/>
                </a:solidFill>
              </a:rPr>
              <a:t>嗜</a:t>
            </a:r>
            <a:r>
              <a:rPr lang="zh-CN" altLang="zh-CN" sz="2000" dirty="0" smtClean="0">
                <a:solidFill>
                  <a:srgbClr val="0070C0"/>
                </a:solidFill>
              </a:rPr>
              <a:t>多色性</a:t>
            </a:r>
            <a:endParaRPr lang="en-US" altLang="zh-CN" sz="2000" dirty="0" smtClean="0">
              <a:solidFill>
                <a:srgbClr val="0070C0"/>
              </a:solidFill>
            </a:endParaRPr>
          </a:p>
          <a:p>
            <a:pPr lvl="2">
              <a:spcBef>
                <a:spcPts val="600"/>
              </a:spcBef>
            </a:pPr>
            <a:r>
              <a:rPr lang="zh-CN" altLang="en-US" dirty="0"/>
              <a:t>形态改变</a:t>
            </a:r>
          </a:p>
          <a:p>
            <a:pPr lvl="3">
              <a:spcBef>
                <a:spcPts val="600"/>
              </a:spcBef>
            </a:pPr>
            <a:r>
              <a:rPr lang="zh-CN" altLang="en-US" sz="2000" dirty="0"/>
              <a:t>球形红细胞</a:t>
            </a:r>
          </a:p>
          <a:p>
            <a:pPr lvl="3">
              <a:spcBef>
                <a:spcPts val="600"/>
              </a:spcBef>
            </a:pPr>
            <a:r>
              <a:rPr lang="zh-CN" altLang="en-US" sz="2000" dirty="0"/>
              <a:t>椭圆形红细胞</a:t>
            </a:r>
          </a:p>
          <a:p>
            <a:pPr lvl="3">
              <a:spcBef>
                <a:spcPts val="600"/>
              </a:spcBef>
            </a:pPr>
            <a:r>
              <a:rPr lang="zh-CN" altLang="en-US" sz="2000" dirty="0"/>
              <a:t>靶形红细胞</a:t>
            </a:r>
          </a:p>
          <a:p>
            <a:pPr lvl="3">
              <a:spcBef>
                <a:spcPts val="600"/>
              </a:spcBef>
            </a:pPr>
            <a:r>
              <a:rPr lang="zh-CN" altLang="en-US" sz="2000" dirty="0"/>
              <a:t>镰形红细胞</a:t>
            </a:r>
          </a:p>
          <a:p>
            <a:pPr lvl="3">
              <a:spcBef>
                <a:spcPts val="600"/>
              </a:spcBef>
            </a:pPr>
            <a:r>
              <a:rPr lang="zh-CN" altLang="en-US" sz="2000" dirty="0"/>
              <a:t>泪滴形红细胞</a:t>
            </a:r>
          </a:p>
          <a:p>
            <a:pPr lvl="3">
              <a:spcBef>
                <a:spcPts val="600"/>
              </a:spcBef>
            </a:pPr>
            <a:r>
              <a:rPr lang="zh-CN" altLang="en-US" sz="2000" dirty="0"/>
              <a:t>裂形红细胞</a:t>
            </a:r>
          </a:p>
          <a:p>
            <a:pPr lvl="3">
              <a:spcBef>
                <a:spcPts val="600"/>
              </a:spcBef>
            </a:pPr>
            <a:r>
              <a:rPr lang="zh-CN" altLang="en-US" sz="2000" dirty="0"/>
              <a:t>红细胞缗钱状</a:t>
            </a:r>
            <a:r>
              <a:rPr lang="zh-CN" altLang="en-US" sz="2000" dirty="0" smtClean="0"/>
              <a:t>形状</a:t>
            </a:r>
            <a:endParaRPr lang="zh-CN" altLang="en-US" dirty="0"/>
          </a:p>
          <a:p>
            <a:pPr lvl="3"/>
            <a:endParaRPr lang="en-US" altLang="zh-CN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54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一、血液一般检查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血细胞比容</a:t>
            </a:r>
            <a:r>
              <a:rPr lang="en-US" altLang="zh-CN" dirty="0"/>
              <a:t>(</a:t>
            </a:r>
            <a:r>
              <a:rPr lang="en-US" altLang="zh-CN" dirty="0" err="1"/>
              <a:t>hematocrit,Hct</a:t>
            </a:r>
            <a:r>
              <a:rPr lang="en-US" altLang="zh-CN" dirty="0"/>
              <a:t>)</a:t>
            </a:r>
            <a:r>
              <a:rPr lang="zh-CN" altLang="zh-CN" dirty="0" smtClean="0"/>
              <a:t>测定</a:t>
            </a:r>
            <a:endParaRPr lang="en-US" altLang="zh-CN" dirty="0" smtClean="0"/>
          </a:p>
          <a:p>
            <a:pPr lvl="1" eaLnBrk="1" hangingPunct="1">
              <a:defRPr/>
            </a:pPr>
            <a:r>
              <a:rPr lang="zh-CN" altLang="en-US" dirty="0" smtClean="0"/>
              <a:t>参考</a:t>
            </a:r>
            <a:r>
              <a:rPr lang="zh-CN" altLang="en-US" dirty="0"/>
              <a:t>值</a:t>
            </a:r>
          </a:p>
          <a:p>
            <a:pPr lvl="2" eaLnBrk="1" hangingPunct="1">
              <a:defRPr/>
            </a:pPr>
            <a:r>
              <a:rPr lang="zh-CN" altLang="en-US" dirty="0"/>
              <a:t>男性：</a:t>
            </a:r>
            <a:r>
              <a:rPr lang="en-US" altLang="zh-CN" dirty="0"/>
              <a:t>0.40~0.50</a:t>
            </a:r>
            <a:r>
              <a:rPr lang="zh-CN" altLang="en-US" dirty="0"/>
              <a:t>（</a:t>
            </a:r>
            <a:r>
              <a:rPr lang="en-US" altLang="zh-CN" dirty="0"/>
              <a:t>40%~50%</a:t>
            </a:r>
            <a:r>
              <a:rPr lang="zh-CN" altLang="en-US" dirty="0"/>
              <a:t>）</a:t>
            </a:r>
          </a:p>
          <a:p>
            <a:pPr lvl="2" eaLnBrk="1" hangingPunct="1">
              <a:defRPr/>
            </a:pPr>
            <a:r>
              <a:rPr lang="zh-CN" altLang="en-US" dirty="0"/>
              <a:t>女性：</a:t>
            </a:r>
            <a:r>
              <a:rPr lang="en-US" altLang="zh-CN" dirty="0"/>
              <a:t>0.35~0.45</a:t>
            </a:r>
            <a:r>
              <a:rPr lang="zh-CN" altLang="en-US" dirty="0"/>
              <a:t>（</a:t>
            </a:r>
            <a:r>
              <a:rPr lang="en-US" altLang="zh-CN" dirty="0"/>
              <a:t>35%~45%</a:t>
            </a:r>
            <a:r>
              <a:rPr lang="zh-CN" altLang="en-US" dirty="0"/>
              <a:t>）</a:t>
            </a:r>
            <a:endParaRPr lang="en-US" altLang="zh-CN" dirty="0"/>
          </a:p>
          <a:p>
            <a:pPr lvl="1" eaLnBrk="1" hangingPunct="1">
              <a:defRPr/>
            </a:pPr>
            <a:r>
              <a:rPr lang="zh-CN" altLang="en-US" dirty="0"/>
              <a:t>血细胞比容增高</a:t>
            </a:r>
          </a:p>
          <a:p>
            <a:pPr lvl="2" eaLnBrk="1" hangingPunct="1">
              <a:defRPr/>
            </a:pPr>
            <a:r>
              <a:rPr lang="zh-CN" altLang="en-US" dirty="0"/>
              <a:t>相对性</a:t>
            </a:r>
            <a:r>
              <a:rPr lang="zh-CN" altLang="en-US" dirty="0" smtClean="0"/>
              <a:t>增多：血液浓缩，</a:t>
            </a:r>
            <a:r>
              <a:rPr lang="zh-CN" altLang="en-US" sz="2400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如</a:t>
            </a:r>
            <a:r>
              <a:rPr lang="zh-CN" altLang="en-US" sz="2400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大面积</a:t>
            </a:r>
            <a:r>
              <a:rPr lang="zh-CN" altLang="en-US" sz="2400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烧伤、严重</a:t>
            </a:r>
            <a:r>
              <a:rPr lang="zh-CN" altLang="en-US" sz="2400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呕吐、腹泻、多汗</a:t>
            </a:r>
            <a:r>
              <a:rPr lang="zh-CN" altLang="en-US" sz="2400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等</a:t>
            </a:r>
            <a:endParaRPr lang="zh-CN" altLang="en-US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 lvl="2" eaLnBrk="1" hangingPunct="1">
              <a:defRPr/>
            </a:pPr>
            <a:r>
              <a:rPr lang="zh-CN" altLang="en-US" dirty="0" smtClean="0"/>
              <a:t>真性红细胞增多症</a:t>
            </a:r>
            <a:endParaRPr lang="zh-CN" altLang="en-US" dirty="0"/>
          </a:p>
          <a:p>
            <a:pPr lvl="1" eaLnBrk="1" hangingPunct="1">
              <a:defRPr/>
            </a:pPr>
            <a:r>
              <a:rPr lang="zh-CN" altLang="en-US" dirty="0"/>
              <a:t>血细胞比容减低</a:t>
            </a:r>
          </a:p>
          <a:p>
            <a:pPr lvl="2" eaLnBrk="1" hangingPunct="1">
              <a:defRPr/>
            </a:pPr>
            <a:r>
              <a:rPr lang="zh-CN" altLang="en-US" dirty="0"/>
              <a:t>见于各种</a:t>
            </a:r>
            <a:r>
              <a:rPr lang="zh-CN" altLang="en-US" dirty="0" smtClean="0"/>
              <a:t>贫血 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8107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一、血液一般检查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网织红细胞</a:t>
            </a:r>
            <a:r>
              <a:rPr lang="zh-CN" altLang="zh-CN" dirty="0" smtClean="0"/>
              <a:t>计数</a:t>
            </a:r>
            <a:endParaRPr lang="en-US" altLang="zh-CN" dirty="0" smtClean="0"/>
          </a:p>
          <a:p>
            <a:pPr lvl="1"/>
            <a:r>
              <a:rPr lang="zh-CN" altLang="zh-CN" dirty="0"/>
              <a:t>网织红细胞</a:t>
            </a:r>
            <a:r>
              <a:rPr lang="en-US" altLang="zh-CN" dirty="0"/>
              <a:t>(</a:t>
            </a:r>
            <a:r>
              <a:rPr lang="en-US" altLang="zh-CN" dirty="0" err="1"/>
              <a:t>reticulocyte,Ret</a:t>
            </a:r>
            <a:r>
              <a:rPr lang="en-US" altLang="zh-CN" dirty="0" smtClean="0"/>
              <a:t>)</a:t>
            </a:r>
          </a:p>
          <a:p>
            <a:pPr lvl="2"/>
            <a:r>
              <a:rPr lang="zh-CN" altLang="zh-CN" dirty="0" smtClean="0"/>
              <a:t>晚幼红细胞</a:t>
            </a:r>
            <a:r>
              <a:rPr lang="zh-CN" altLang="zh-CN" dirty="0"/>
              <a:t>到成熟红细胞之间尚未成熟的红细胞，胞质内嗜碱性物质染色后凝聚成颗粒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4" descr="recticulocytosis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501008"/>
            <a:ext cx="3023890" cy="2017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溶贫Ret增多"/>
          <p:cNvPicPr preferRelativeResize="0"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501008"/>
            <a:ext cx="2965059" cy="1960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6194201"/>
      </p:ext>
    </p:extLst>
  </p:cSld>
  <p:clrMapOvr>
    <a:masterClrMapping/>
  </p:clrMapOvr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762</TotalTime>
  <Pages>0</Pages>
  <Words>1704</Words>
  <Characters>0</Characters>
  <Application>Microsoft Office PowerPoint</Application>
  <DocSecurity>0</DocSecurity>
  <PresentationFormat>全屏显示(4:3)</PresentationFormat>
  <Lines>0</Lines>
  <Paragraphs>341</Paragraphs>
  <Slides>32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33" baseType="lpstr">
      <vt:lpstr>课件模板</vt:lpstr>
      <vt:lpstr>第五章 实验室检查</vt:lpstr>
      <vt:lpstr>第二节　血液检查</vt:lpstr>
      <vt:lpstr>一、血液一般检查</vt:lpstr>
      <vt:lpstr>一、血液一般检查</vt:lpstr>
      <vt:lpstr>一、血液一般检查</vt:lpstr>
      <vt:lpstr>一、血液一般检查</vt:lpstr>
      <vt:lpstr>一、血液一般检查</vt:lpstr>
      <vt:lpstr>一、血液一般检查</vt:lpstr>
      <vt:lpstr>一、血液一般检查</vt:lpstr>
      <vt:lpstr>一、血液一般检查</vt:lpstr>
      <vt:lpstr>一、血液一般检查</vt:lpstr>
      <vt:lpstr>一、血液一般检查</vt:lpstr>
      <vt:lpstr>一、血液一般检查</vt:lpstr>
      <vt:lpstr>一、血液一般检查</vt:lpstr>
      <vt:lpstr>一、血液一般检查</vt:lpstr>
      <vt:lpstr>一、血液一般检查</vt:lpstr>
      <vt:lpstr>一、血液一般检查</vt:lpstr>
      <vt:lpstr>一、血液一般检查</vt:lpstr>
      <vt:lpstr>一、血液一般检查</vt:lpstr>
      <vt:lpstr>一、血液一般检查</vt:lpstr>
      <vt:lpstr>一、血液一般检查</vt:lpstr>
      <vt:lpstr>一、血液一般检查</vt:lpstr>
      <vt:lpstr>一、血液一般检查</vt:lpstr>
      <vt:lpstr>一、血液一般检查</vt:lpstr>
      <vt:lpstr>一、血液一般检查</vt:lpstr>
      <vt:lpstr>一、血液一般检查</vt:lpstr>
      <vt:lpstr>二、出血性及血栓性疾病检查</vt:lpstr>
      <vt:lpstr>二、出血性及血栓性疾病检查</vt:lpstr>
      <vt:lpstr>二、出血性及血栓性疾病检查</vt:lpstr>
      <vt:lpstr>二、出血性及血栓性疾病检查</vt:lpstr>
      <vt:lpstr>二、出血性及血栓性疾病检查</vt:lpstr>
      <vt:lpstr>二、出血性及血栓性疾病检查</vt:lpstr>
    </vt:vector>
  </TitlesOfParts>
  <Company>pump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赵欣</cp:lastModifiedBy>
  <cp:revision>95</cp:revision>
  <cp:lastPrinted>1899-12-30T00:00:00Z</cp:lastPrinted>
  <dcterms:created xsi:type="dcterms:W3CDTF">2008-12-16T07:41:38Z</dcterms:created>
  <dcterms:modified xsi:type="dcterms:W3CDTF">2015-12-11T02:34:06Z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